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4" r:id="rId17"/>
    <p:sldId id="275" r:id="rId18"/>
    <p:sldId id="273" r:id="rId19"/>
    <p:sldId id="272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5643" autoAdjust="0"/>
    <p:restoredTop sz="94629" autoAdjust="0"/>
  </p:normalViewPr>
  <p:slideViewPr>
    <p:cSldViewPr>
      <p:cViewPr>
        <p:scale>
          <a:sx n="100" d="100"/>
          <a:sy n="100" d="100"/>
        </p:scale>
        <p:origin x="-1944" y="-4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79739E-51D4-4EC9-89C5-BE224912BA16}" type="datetimeFigureOut">
              <a:rPr lang="ru-RU" smtClean="0"/>
              <a:t>06.09.2017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4DDCC3-4FEA-4514-BB9E-A96997DE71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14172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4DDCC3-4FEA-4514-BB9E-A96997DE71B8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18291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</a:t>
            </a:r>
            <a:r>
              <a:rPr lang="en-US" baseline="0" dirty="0" smtClean="0"/>
              <a:t> most universal goal is economic efficiency, which roughly means that the outcome of a mechanism could not be improved, a similar goal is maximization of a numerical objective like social welfare or revenue of a seller in case of auctions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4DDCC3-4FEA-4514-BB9E-A96997DE71B8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18291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61B08-2ECF-429A-91EB-66C32F5126C2}" type="datetimeFigureOut">
              <a:rPr lang="ru-RU" smtClean="0"/>
              <a:t>06.09.2017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32DED-2DC9-4A66-8BB7-458CCFB6CE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6162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61B08-2ECF-429A-91EB-66C32F5126C2}" type="datetimeFigureOut">
              <a:rPr lang="ru-RU" smtClean="0"/>
              <a:t>06.09.2017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32DED-2DC9-4A66-8BB7-458CCFB6CE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1879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61B08-2ECF-429A-91EB-66C32F5126C2}" type="datetimeFigureOut">
              <a:rPr lang="ru-RU" smtClean="0"/>
              <a:t>06.09.2017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32DED-2DC9-4A66-8BB7-458CCFB6CE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6043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61B08-2ECF-429A-91EB-66C32F5126C2}" type="datetimeFigureOut">
              <a:rPr lang="ru-RU" smtClean="0"/>
              <a:t>06.09.2017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32DED-2DC9-4A66-8BB7-458CCFB6CE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0060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61B08-2ECF-429A-91EB-66C32F5126C2}" type="datetimeFigureOut">
              <a:rPr lang="ru-RU" smtClean="0"/>
              <a:t>06.09.2017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32DED-2DC9-4A66-8BB7-458CCFB6CE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716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61B08-2ECF-429A-91EB-66C32F5126C2}" type="datetimeFigureOut">
              <a:rPr lang="ru-RU" smtClean="0"/>
              <a:t>06.09.2017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32DED-2DC9-4A66-8BB7-458CCFB6CE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6206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61B08-2ECF-429A-91EB-66C32F5126C2}" type="datetimeFigureOut">
              <a:rPr lang="ru-RU" smtClean="0"/>
              <a:t>06.09.2017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32DED-2DC9-4A66-8BB7-458CCFB6CE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4643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61B08-2ECF-429A-91EB-66C32F5126C2}" type="datetimeFigureOut">
              <a:rPr lang="ru-RU" smtClean="0"/>
              <a:t>06.09.2017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32DED-2DC9-4A66-8BB7-458CCFB6CE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0636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61B08-2ECF-429A-91EB-66C32F5126C2}" type="datetimeFigureOut">
              <a:rPr lang="ru-RU" smtClean="0"/>
              <a:t>06.09.2017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32DED-2DC9-4A66-8BB7-458CCFB6CE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4427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61B08-2ECF-429A-91EB-66C32F5126C2}" type="datetimeFigureOut">
              <a:rPr lang="ru-RU" smtClean="0"/>
              <a:t>06.09.2017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32DED-2DC9-4A66-8BB7-458CCFB6CE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0777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61B08-2ECF-429A-91EB-66C32F5126C2}" type="datetimeFigureOut">
              <a:rPr lang="ru-RU" smtClean="0"/>
              <a:t>06.09.2017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32DED-2DC9-4A66-8BB7-458CCFB6CE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7648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3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F61B08-2ECF-429A-91EB-66C32F5126C2}" type="datetimeFigureOut">
              <a:rPr lang="ru-RU" smtClean="0"/>
              <a:t>06.09.2017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132DED-2DC9-4A66-8BB7-458CCFB6CE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2677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9.png"/><Relationship Id="rId4" Type="http://schemas.openxmlformats.org/officeDocument/2006/relationships/image" Target="../media/image4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png"/><Relationship Id="rId4" Type="http://schemas.openxmlformats.org/officeDocument/2006/relationships/image" Target="../media/image1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JP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jp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gen.lib.rus.ec/" TargetMode="External"/><Relationship Id="rId7" Type="http://schemas.openxmlformats.org/officeDocument/2006/relationships/hyperlink" Target="mailto:fsandomirskiy@hse.ru" TargetMode="External"/><Relationship Id="rId2" Type="http://schemas.openxmlformats.org/officeDocument/2006/relationships/hyperlink" Target="http://homes.cs.washington.edu/~karlin/GameTheoryBook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robovote.org/" TargetMode="External"/><Relationship Id="rId5" Type="http://schemas.openxmlformats.org/officeDocument/2006/relationships/hyperlink" Target="https://pnyx.dss.in.tum.de/" TargetMode="External"/><Relationship Id="rId4" Type="http://schemas.openxmlformats.org/officeDocument/2006/relationships/hyperlink" Target="http://procaccia.info/papers/comsoc.pdf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1340768"/>
            <a:ext cx="7630616" cy="1470025"/>
          </a:xfrm>
        </p:spPr>
        <p:txBody>
          <a:bodyPr>
            <a:normAutofit/>
          </a:bodyPr>
          <a:lstStyle/>
          <a:p>
            <a:pPr algn="l"/>
            <a:r>
              <a:rPr lang="en-US" sz="6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Mechanism Design</a:t>
            </a:r>
            <a:endParaRPr lang="ru-RU" sz="6600" b="1" dirty="0">
              <a:solidFill>
                <a:schemeClr val="tx1">
                  <a:lumMod val="75000"/>
                  <a:lumOff val="25000"/>
                </a:schemeClr>
              </a:solidFill>
              <a:cs typeface="BrowalliaUPC" panose="020B0604020202020204" pitchFamily="34" charset="-34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9592" y="3886200"/>
            <a:ext cx="7560840" cy="1752600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Alex Nesterov </a:t>
            </a:r>
          </a:p>
          <a:p>
            <a:pPr algn="l"/>
            <a:r>
              <a:rPr lang="en-US" u="sng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Fedor</a:t>
            </a:r>
            <a:r>
              <a:rPr lang="en-US" u="sng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 </a:t>
            </a:r>
            <a:r>
              <a:rPr lang="en-US" u="sng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Sandomirskiy</a:t>
            </a:r>
            <a:endParaRPr lang="en-US" u="sng" dirty="0" smtClean="0">
              <a:solidFill>
                <a:schemeClr val="tx1">
                  <a:lumMod val="75000"/>
                  <a:lumOff val="25000"/>
                </a:schemeClr>
              </a:solidFill>
              <a:latin typeface="BrowalliaUPC" panose="020B0604020202020204" pitchFamily="34" charset="-34"/>
              <a:cs typeface="BrowalliaUPC" panose="020B0604020202020204" pitchFamily="34" charset="-34"/>
            </a:endParaRPr>
          </a:p>
          <a:p>
            <a:endParaRPr lang="en-US" u="sng" dirty="0">
              <a:solidFill>
                <a:schemeClr val="tx1">
                  <a:lumMod val="75000"/>
                  <a:lumOff val="25000"/>
                </a:schemeClr>
              </a:solidFill>
              <a:latin typeface="BrowalliaUPC" panose="020B0604020202020204" pitchFamily="34" charset="-34"/>
              <a:cs typeface="BrowalliaUPC" panose="020B0604020202020204" pitchFamily="34" charset="-34"/>
            </a:endParaRPr>
          </a:p>
          <a:p>
            <a:pPr algn="l"/>
            <a:r>
              <a:rPr lang="en-US" sz="2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Laboratory of Game Theory and Decision Making </a:t>
            </a:r>
            <a:endParaRPr lang="ru-RU" sz="2600" dirty="0">
              <a:solidFill>
                <a:schemeClr val="tx1">
                  <a:lumMod val="75000"/>
                  <a:lumOff val="25000"/>
                </a:schemeClr>
              </a:solidFill>
              <a:cs typeface="BrowalliaUPC" panose="020B0604020202020204" pitchFamily="34" charset="-34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99592" y="2564904"/>
            <a:ext cx="6768752" cy="72008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6024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-3828" y="1"/>
            <a:ext cx="9144001" cy="1052736"/>
            <a:chOff x="-1" y="0"/>
            <a:chExt cx="9144001" cy="1424785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-1" y="0"/>
              <a:ext cx="9144001" cy="1340768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aseline="-25000" dirty="0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1063" y="1352777"/>
              <a:ext cx="6768752" cy="7200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aseline="-25000"/>
            </a:p>
          </p:txBody>
        </p:sp>
      </p:grpSp>
      <p:sp>
        <p:nvSpPr>
          <p:cNvPr id="5" name="Заголовок 1"/>
          <p:cNvSpPr txBox="1">
            <a:spLocks/>
          </p:cNvSpPr>
          <p:nvPr/>
        </p:nvSpPr>
        <p:spPr>
          <a:xfrm>
            <a:off x="107504" y="188640"/>
            <a:ext cx="8712968" cy="1152129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000" b="1" dirty="0" smtClean="0">
                <a:solidFill>
                  <a:schemeClr val="bg1">
                    <a:lumMod val="95000"/>
                  </a:schemeClr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Example 2: the plurality rule</a:t>
            </a:r>
            <a:endParaRPr lang="ru-RU" sz="4000" b="1" dirty="0" smtClean="0">
              <a:solidFill>
                <a:schemeClr val="bg1">
                  <a:lumMod val="95000"/>
                </a:schemeClr>
              </a:solidFill>
              <a:cs typeface="BrowalliaUPC" panose="020B0604020202020204" pitchFamily="34" charset="-34"/>
            </a:endParaRPr>
          </a:p>
          <a:p>
            <a:pPr algn="l"/>
            <a:endParaRPr lang="ru-RU" sz="4000" b="1" dirty="0">
              <a:solidFill>
                <a:schemeClr val="bg1">
                  <a:lumMod val="95000"/>
                </a:schemeClr>
              </a:solidFill>
              <a:cs typeface="BrowalliaUPC" panose="020B0604020202020204" pitchFamily="34" charset="-34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55576" y="1484784"/>
            <a:ext cx="784887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n-US" sz="3200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The most widespread voting rule with many flaws</a:t>
            </a:r>
          </a:p>
          <a:p>
            <a:pPr algn="just">
              <a:defRPr/>
            </a:pPr>
            <a:endParaRPr lang="en-US" sz="3200" dirty="0" smtClean="0"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  <p:grpSp>
        <p:nvGrpSpPr>
          <p:cNvPr id="12" name="Группа 11"/>
          <p:cNvGrpSpPr/>
          <p:nvPr/>
        </p:nvGrpSpPr>
        <p:grpSpPr>
          <a:xfrm>
            <a:off x="827584" y="2420888"/>
            <a:ext cx="7200800" cy="1603812"/>
            <a:chOff x="591040" y="5335073"/>
            <a:chExt cx="8208913" cy="1037069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Прямоугольник 12"/>
                <p:cNvSpPr/>
                <p:nvPr/>
              </p:nvSpPr>
              <p:spPr>
                <a:xfrm>
                  <a:off x="591040" y="5471275"/>
                  <a:ext cx="8208912" cy="900867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285750" indent="-285750" algn="just">
                    <a:buFont typeface="Arial" panose="020B0604020202020204" pitchFamily="34" charset="0"/>
                    <a:buChar char="•"/>
                    <a:defRPr/>
                  </a:pPr>
                  <a:endParaRPr lang="en-US" dirty="0" smtClean="0">
                    <a:solidFill>
                      <a:schemeClr val="tx1"/>
                    </a:solidFill>
                    <a:latin typeface="Bell MT" panose="02020503060305020303" pitchFamily="18" charset="0"/>
                    <a:cs typeface="BrowalliaUPC" panose="020B0604020202020204" pitchFamily="34" charset="-34"/>
                  </a:endParaRPr>
                </a:p>
                <a:p>
                  <a:pPr marL="285750" indent="-285750" algn="just">
                    <a:buFont typeface="Arial" panose="020B0604020202020204" pitchFamily="34" charset="0"/>
                    <a:buChar char="•"/>
                    <a:defRPr/>
                  </a:pPr>
                  <a:r>
                    <a:rPr lang="en-US" dirty="0" smtClean="0">
                      <a:solidFill>
                        <a:schemeClr val="tx1"/>
                      </a:solidFill>
                      <a:latin typeface="Bell MT" panose="02020503060305020303" pitchFamily="18" charset="0"/>
                      <a:cs typeface="BrowalliaUPC" panose="020B0604020202020204" pitchFamily="34" charset="-34"/>
                    </a:rPr>
                    <a:t>The </a:t>
                  </a:r>
                  <a:r>
                    <a:rPr lang="en-US" dirty="0">
                      <a:solidFill>
                        <a:schemeClr val="tx1"/>
                      </a:solidFill>
                      <a:latin typeface="Bell MT" panose="02020503060305020303" pitchFamily="18" charset="0"/>
                      <a:cs typeface="BrowalliaUPC" panose="020B0604020202020204" pitchFamily="34" charset="-34"/>
                    </a:rPr>
                    <a:t>plurality score </a:t>
                  </a:r>
                  <a14:m>
                    <m:oMath xmlns:m="http://schemas.openxmlformats.org/officeDocument/2006/math">
                      <m:r>
                        <a:rPr lang="en-US" i="1">
                          <a:solidFill>
                            <a:schemeClr val="tx1"/>
                          </a:solidFill>
                          <a:latin typeface="Cambria Math"/>
                        </a:rPr>
                        <m:t>𝑃𝑆</m:t>
                      </m:r>
                      <m:d>
                        <m:d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</m:d>
                      <m:r>
                        <a:rPr lang="en-US" i="1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</m:oMath>
                  </a14:m>
                  <a:r>
                    <a:rPr lang="en-US" dirty="0">
                      <a:solidFill>
                        <a:schemeClr val="tx1"/>
                      </a:solidFill>
                      <a:latin typeface="Bell MT" panose="02020503060305020303" pitchFamily="18" charset="0"/>
                      <a:cs typeface="BrowalliaUPC" panose="020B0604020202020204" pitchFamily="34" charset="-34"/>
                    </a:rPr>
                    <a:t>number of voters that top-rank </a:t>
                  </a:r>
                  <a14:m>
                    <m:oMath xmlns:m="http://schemas.openxmlformats.org/officeDocument/2006/math">
                      <m:r>
                        <a:rPr lang="en-US" i="1">
                          <a:solidFill>
                            <a:schemeClr val="tx1"/>
                          </a:solidFill>
                          <a:latin typeface="Cambria Math"/>
                        </a:rPr>
                        <m:t>𝑎</m:t>
                      </m:r>
                    </m:oMath>
                  </a14:m>
                  <a:endParaRPr lang="en-US" dirty="0">
                    <a:solidFill>
                      <a:schemeClr val="tx1"/>
                    </a:solidFill>
                    <a:latin typeface="Bell MT" panose="02020503060305020303" pitchFamily="18" charset="0"/>
                    <a:cs typeface="BrowalliaUPC" panose="020B0604020202020204" pitchFamily="34" charset="-34"/>
                  </a:endParaRPr>
                </a:p>
                <a:p>
                  <a:pPr marL="285750" indent="-285750" algn="just">
                    <a:buFont typeface="Arial" panose="020B0604020202020204" pitchFamily="34" charset="0"/>
                    <a:buChar char="•"/>
                    <a:defRPr/>
                  </a:pPr>
                  <a:r>
                    <a:rPr lang="en-US" dirty="0">
                      <a:solidFill>
                        <a:schemeClr val="tx1"/>
                      </a:solidFill>
                      <a:latin typeface="Bell MT" panose="02020503060305020303" pitchFamily="18" charset="0"/>
                      <a:cs typeface="BrowalliaUPC" panose="020B0604020202020204" pitchFamily="34" charset="-34"/>
                    </a:rPr>
                    <a:t>The plurality rule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𝑓</m:t>
                          </m:r>
                        </m:e>
                        <m:sub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𝑝𝑙𝑢𝑟𝑎𝑙𝑖𝑡𝑦</m:t>
                          </m:r>
                        </m:sub>
                      </m:sSub>
                    </m:oMath>
                  </a14:m>
                  <a:r>
                    <a:rPr lang="en-US" dirty="0">
                      <a:solidFill>
                        <a:schemeClr val="tx1"/>
                      </a:solidFill>
                      <a:latin typeface="Bell MT" panose="02020503060305020303" pitchFamily="18" charset="0"/>
                      <a:cs typeface="BrowalliaUPC" panose="020B0604020202020204" pitchFamily="34" charset="-34"/>
                    </a:rPr>
                    <a:t> selects the alternative with highest </a:t>
                  </a:r>
                  <a14:m>
                    <m:oMath xmlns:m="http://schemas.openxmlformats.org/officeDocument/2006/math">
                      <m:r>
                        <a:rPr lang="en-US" i="1">
                          <a:solidFill>
                            <a:schemeClr val="tx1"/>
                          </a:solidFill>
                          <a:latin typeface="Cambria Math"/>
                        </a:rPr>
                        <m:t>𝑃𝑆</m:t>
                      </m:r>
                      <m:r>
                        <a:rPr lang="en-US" i="1">
                          <a:solidFill>
                            <a:schemeClr val="tx1"/>
                          </a:solidFill>
                          <a:latin typeface="Cambria Math"/>
                        </a:rPr>
                        <m:t>(</m:t>
                      </m:r>
                      <m:r>
                        <a:rPr lang="en-US" i="1">
                          <a:solidFill>
                            <a:schemeClr val="tx1"/>
                          </a:solidFill>
                          <a:latin typeface="Cambria Math"/>
                        </a:rPr>
                        <m:t>𝑎</m:t>
                      </m:r>
                      <m:r>
                        <a:rPr lang="en-US" i="1">
                          <a:solidFill>
                            <a:schemeClr val="tx1"/>
                          </a:solidFill>
                          <a:latin typeface="Cambria Math"/>
                        </a:rPr>
                        <m:t>)</m:t>
                      </m:r>
                    </m:oMath>
                  </a14:m>
                  <a:endParaRPr lang="ru-RU" dirty="0">
                    <a:solidFill>
                      <a:schemeClr val="tx1"/>
                    </a:solidFill>
                    <a:cs typeface="BrowalliaUPC" panose="020B0604020202020204" pitchFamily="34" charset="-34"/>
                  </a:endParaRPr>
                </a:p>
                <a:p>
                  <a:pPr algn="just">
                    <a:defRPr/>
                  </a:pPr>
                  <a:endParaRPr lang="ru-RU" dirty="0">
                    <a:solidFill>
                      <a:schemeClr val="tx1"/>
                    </a:solidFill>
                    <a:cs typeface="BrowalliaUPC" panose="020B0604020202020204" pitchFamily="34" charset="-34"/>
                  </a:endParaRPr>
                </a:p>
              </p:txBody>
            </p:sp>
          </mc:Choice>
          <mc:Fallback xmlns="">
            <p:sp>
              <p:nvSpPr>
                <p:cNvPr id="13" name="Прямоугольник 1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91040" y="5471275"/>
                  <a:ext cx="8208912" cy="900867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 l="-624" r="-713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4" name="Прямоугольник 13"/>
            <p:cNvSpPr/>
            <p:nvPr/>
          </p:nvSpPr>
          <p:spPr>
            <a:xfrm>
              <a:off x="591041" y="5335073"/>
              <a:ext cx="8208912" cy="29207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8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BrowalliaUPC" panose="020B0604020202020204" pitchFamily="34" charset="-34"/>
                  <a:cs typeface="BrowalliaUPC" panose="020B0604020202020204" pitchFamily="34" charset="-34"/>
                </a:rPr>
                <a:t>How the plurality rule works:</a:t>
              </a:r>
              <a:endParaRPr lang="ru-RU" sz="2800" b="1" dirty="0">
                <a:solidFill>
                  <a:schemeClr val="tx1">
                    <a:lumMod val="75000"/>
                    <a:lumOff val="25000"/>
                  </a:schemeClr>
                </a:solidFill>
                <a:cs typeface="BrowalliaUPC" panose="020B0604020202020204" pitchFamily="34" charset="-34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Прямоугольник 14"/>
              <p:cNvSpPr/>
              <p:nvPr/>
            </p:nvSpPr>
            <p:spPr>
              <a:xfrm>
                <a:off x="683568" y="4581128"/>
                <a:ext cx="7984504" cy="132343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defRPr/>
                </a:pPr>
                <a:r>
                  <a:rPr lang="en-US" sz="20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Bell MT" panose="02020503060305020303" pitchFamily="18" charset="0"/>
                    <a:cs typeface="BrowalliaUPC" panose="020B0604020202020204" pitchFamily="34" charset="-34"/>
                  </a:rPr>
                  <a:t>Plurality with runoff </a:t>
                </a:r>
                <a:r>
                  <a:rPr lang="en-US" sz="20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Bell MT" panose="02020503060305020303" pitchFamily="18" charset="0"/>
                    <a:cs typeface="BrowalliaUPC" panose="020B0604020202020204" pitchFamily="34" charset="-34"/>
                  </a:rPr>
                  <a:t>(this is how we elect the president):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  <a:defRPr/>
                </a:pPr>
                <a:r>
                  <a:rPr lang="en-US" sz="20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Bell MT" panose="02020503060305020303" pitchFamily="18" charset="0"/>
                    <a:cs typeface="BrowalliaUPC" panose="020B0604020202020204" pitchFamily="34" charset="-34"/>
                  </a:rPr>
                  <a:t>1</a:t>
                </a:r>
                <a:r>
                  <a:rPr lang="en-US" sz="2000" baseline="300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Bell MT" panose="02020503060305020303" pitchFamily="18" charset="0"/>
                    <a:cs typeface="BrowalliaUPC" panose="020B0604020202020204" pitchFamily="34" charset="-34"/>
                  </a:rPr>
                  <a:t>st</a:t>
                </a:r>
                <a:r>
                  <a:rPr lang="en-US" sz="20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Bell MT" panose="02020503060305020303" pitchFamily="18" charset="0"/>
                    <a:cs typeface="BrowalliaUPC" panose="020B0604020202020204" pitchFamily="34" charset="-34"/>
                  </a:rPr>
                  <a:t> round: select two candidates with highest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mbria Math"/>
                        <a:cs typeface="BrowalliaUPC" panose="020B0604020202020204" pitchFamily="34" charset="-34"/>
                      </a:rPr>
                      <m:t>𝑃𝑆</m:t>
                    </m:r>
                  </m:oMath>
                </a14:m>
                <a:endParaRPr lang="en-US" sz="2000" b="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Bell MT" panose="02020503060305020303" pitchFamily="18" charset="0"/>
                  <a:cs typeface="BrowalliaUPC" panose="020B0604020202020204" pitchFamily="34" charset="-34"/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  <a:defRPr/>
                </a:pPr>
                <a:r>
                  <a:rPr lang="en-US" sz="20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Bell MT" panose="02020503060305020303" pitchFamily="18" charset="0"/>
                    <a:cs typeface="BrowalliaUPC" panose="020B0604020202020204" pitchFamily="34" charset="-34"/>
                  </a:rPr>
                  <a:t>2</a:t>
                </a:r>
                <a:r>
                  <a:rPr lang="en-US" sz="2000" baseline="300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Bell MT" panose="02020503060305020303" pitchFamily="18" charset="0"/>
                    <a:cs typeface="BrowalliaUPC" panose="020B0604020202020204" pitchFamily="34" charset="-34"/>
                  </a:rPr>
                  <a:t>nd</a:t>
                </a:r>
                <a:r>
                  <a:rPr lang="en-US" sz="20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Bell MT" panose="02020503060305020303" pitchFamily="18" charset="0"/>
                    <a:cs typeface="BrowalliaUPC" panose="020B0604020202020204" pitchFamily="34" charset="-34"/>
                  </a:rPr>
                  <a:t> round: majority rule determines the winner </a:t>
                </a:r>
              </a:p>
              <a:p>
                <a:pPr>
                  <a:defRPr/>
                </a:pPr>
                <a:endParaRPr lang="ru-RU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BrowalliaUPC" panose="020B0604020202020204" pitchFamily="34" charset="-34"/>
                </a:endParaRPr>
              </a:p>
            </p:txBody>
          </p:sp>
        </mc:Choice>
        <mc:Fallback xmlns="">
          <p:sp>
            <p:nvSpPr>
              <p:cNvPr id="15" name="Прямоугольник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4581128"/>
                <a:ext cx="7984504" cy="1323439"/>
              </a:xfrm>
              <a:prstGeom prst="rect">
                <a:avLst/>
              </a:prstGeom>
              <a:blipFill rotWithShape="1">
                <a:blip r:embed="rId3"/>
                <a:stretch>
                  <a:fillRect l="-763" t="-229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67138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8334635"/>
              </p:ext>
            </p:extLst>
          </p:nvPr>
        </p:nvGraphicFramePr>
        <p:xfrm>
          <a:off x="544691" y="1957239"/>
          <a:ext cx="3708410" cy="2589247"/>
        </p:xfrm>
        <a:graphic>
          <a:graphicData uri="http://schemas.openxmlformats.org/drawingml/2006/table">
            <a:tbl>
              <a:tblPr firstRow="1" bandRow="1">
                <a:effectLst/>
                <a:tableStyleId>{073A0DAA-6AF3-43AB-8588-CEC1D06C72B9}</a:tableStyleId>
              </a:tblPr>
              <a:tblGrid>
                <a:gridCol w="741682"/>
                <a:gridCol w="741682"/>
                <a:gridCol w="741682"/>
                <a:gridCol w="741682"/>
                <a:gridCol w="741682"/>
              </a:tblGrid>
              <a:tr h="384527">
                <a:tc>
                  <a:txBody>
                    <a:bodyPr/>
                    <a:lstStyle/>
                    <a:p>
                      <a:r>
                        <a:rPr lang="en-US" dirty="0" smtClean="0"/>
                        <a:t>24%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20%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18%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17%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21%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b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b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b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b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27640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f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e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27640"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e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f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27640"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e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f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27640">
                <a:tc>
                  <a:txBody>
                    <a:bodyPr/>
                    <a:lstStyle/>
                    <a:p>
                      <a:r>
                        <a:rPr lang="en-US" dirty="0" smtClean="0"/>
                        <a:t>f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a</a:t>
                      </a:r>
                      <a:endParaRPr lang="ru-RU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a</a:t>
                      </a:r>
                      <a:endParaRPr lang="ru-RU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a</a:t>
                      </a:r>
                      <a:endParaRPr lang="ru-RU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a</a:t>
                      </a:r>
                      <a:endParaRPr lang="ru-RU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pSp>
        <p:nvGrpSpPr>
          <p:cNvPr id="3" name="Группа 2"/>
          <p:cNvGrpSpPr/>
          <p:nvPr/>
        </p:nvGrpSpPr>
        <p:grpSpPr>
          <a:xfrm>
            <a:off x="-3828" y="1"/>
            <a:ext cx="9144001" cy="1052736"/>
            <a:chOff x="-1" y="0"/>
            <a:chExt cx="9144001" cy="1424785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-1" y="0"/>
              <a:ext cx="9144001" cy="1340768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aseline="-25000" dirty="0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1063" y="1352777"/>
              <a:ext cx="6768752" cy="7200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aseline="-25000"/>
            </a:p>
          </p:txBody>
        </p:sp>
      </p:grpSp>
      <p:sp>
        <p:nvSpPr>
          <p:cNvPr id="6" name="Заголовок 1"/>
          <p:cNvSpPr txBox="1">
            <a:spLocks/>
          </p:cNvSpPr>
          <p:nvPr/>
        </p:nvSpPr>
        <p:spPr>
          <a:xfrm>
            <a:off x="107504" y="188640"/>
            <a:ext cx="8712968" cy="1152129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000" b="1" dirty="0" smtClean="0">
                <a:solidFill>
                  <a:schemeClr val="bg1">
                    <a:lumMod val="95000"/>
                  </a:schemeClr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Example 2: the plurality rule</a:t>
            </a:r>
            <a:endParaRPr lang="ru-RU" sz="4000" b="1" dirty="0" smtClean="0">
              <a:solidFill>
                <a:schemeClr val="bg1">
                  <a:lumMod val="95000"/>
                </a:schemeClr>
              </a:solidFill>
              <a:cs typeface="BrowalliaUPC" panose="020B0604020202020204" pitchFamily="34" charset="-34"/>
            </a:endParaRPr>
          </a:p>
          <a:p>
            <a:pPr algn="l"/>
            <a:endParaRPr lang="ru-RU" sz="4000" b="1" dirty="0">
              <a:solidFill>
                <a:schemeClr val="bg1">
                  <a:lumMod val="95000"/>
                </a:schemeClr>
              </a:solidFill>
              <a:cs typeface="BrowalliaUPC" panose="020B0604020202020204" pitchFamily="34" charset="-34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75920" y="1340769"/>
            <a:ext cx="79845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Plurality rule favors candidates with extreme views and few supporters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: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Прямоугольник 12"/>
              <p:cNvSpPr/>
              <p:nvPr/>
            </p:nvSpPr>
            <p:spPr>
              <a:xfrm>
                <a:off x="250260" y="5013176"/>
                <a:ext cx="6337964" cy="7078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  <a:defRPr/>
                </a:pPr>
                <a:r>
                  <a:rPr lang="en-US" sz="20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BrowalliaUPC" panose="020B0604020202020204" pitchFamily="34" charset="-34"/>
                    <a:cs typeface="BrowalliaUPC" panose="020B0604020202020204" pitchFamily="34" charset="-34"/>
                  </a:rPr>
                  <a:t>Plurality rule selects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mbria Math"/>
                        <a:cs typeface="BrowalliaUPC" panose="020B0604020202020204" pitchFamily="34" charset="-34"/>
                      </a:rPr>
                      <m:t>𝒂</m:t>
                    </m:r>
                  </m:oMath>
                </a14:m>
                <a:r>
                  <a:rPr lang="en-US" sz="20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BrowalliaUPC" panose="020B0604020202020204" pitchFamily="34" charset="-34"/>
                    <a:cs typeface="BrowalliaUPC" panose="020B0604020202020204" pitchFamily="34" charset="-34"/>
                  </a:rPr>
                  <a:t>, supported by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mbria Math"/>
                        <a:cs typeface="BrowalliaUPC" panose="020B0604020202020204" pitchFamily="34" charset="-34"/>
                      </a:rPr>
                      <m:t>2</m:t>
                    </m:r>
                    <m:r>
                      <a:rPr lang="en-US" sz="2000" b="0" i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mbria Math"/>
                        <a:cs typeface="BrowalliaUPC" panose="020B0604020202020204" pitchFamily="34" charset="-34"/>
                      </a:rPr>
                      <m:t>4</m:t>
                    </m:r>
                    <m:r>
                      <a:rPr lang="en-US" sz="2000" i="1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mbria Math"/>
                        <a:cs typeface="BrowalliaUPC" panose="020B0604020202020204" pitchFamily="34" charset="-34"/>
                      </a:rPr>
                      <m:t>%</m:t>
                    </m:r>
                  </m:oMath>
                </a14:m>
                <a:r>
                  <a:rPr lang="en-US" sz="20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BrowalliaUPC" panose="020B0604020202020204" pitchFamily="34" charset="-34"/>
                    <a:cs typeface="BrowalliaUPC" panose="020B0604020202020204" pitchFamily="34" charset="-34"/>
                  </a:rPr>
                  <a:t> of voters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  <a:defRPr/>
                </a:pP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/>
                        <a:cs typeface="BrowalliaUPC" panose="020B0604020202020204" pitchFamily="34" charset="-34"/>
                      </a:rPr>
                      <m:t>76%</m:t>
                    </m:r>
                  </m:oMath>
                </a14:m>
                <a:r>
                  <a:rPr lang="en-US" sz="2000" dirty="0" smtClean="0">
                    <a:solidFill>
                      <a:schemeClr val="accent6">
                        <a:lumMod val="75000"/>
                      </a:schemeClr>
                    </a:solidFill>
                    <a:latin typeface="BrowalliaUPC" panose="020B0604020202020204" pitchFamily="34" charset="-34"/>
                    <a:cs typeface="BrowalliaUPC" panose="020B0604020202020204" pitchFamily="34" charset="-34"/>
                  </a:rPr>
                  <a:t> of voters hate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/>
                        <a:cs typeface="BrowalliaUPC" panose="020B0604020202020204" pitchFamily="34" charset="-34"/>
                      </a:rPr>
                      <m:t>𝑎</m:t>
                    </m:r>
                  </m:oMath>
                </a14:m>
                <a:r>
                  <a:rPr lang="en-US" sz="2000" dirty="0" smtClean="0">
                    <a:solidFill>
                      <a:schemeClr val="accent6">
                        <a:lumMod val="75000"/>
                      </a:schemeClr>
                    </a:solidFill>
                    <a:latin typeface="BrowalliaUPC" panose="020B0604020202020204" pitchFamily="34" charset="-34"/>
                    <a:cs typeface="BrowalliaUPC" panose="020B0604020202020204" pitchFamily="34" charset="-34"/>
                  </a:rPr>
                  <a:t> </a:t>
                </a:r>
                <a:r>
                  <a:rPr lang="en-US" sz="20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BrowalliaUPC" panose="020B0604020202020204" pitchFamily="34" charset="-34"/>
                    <a:cs typeface="BrowalliaUPC" panose="020B0604020202020204" pitchFamily="34" charset="-34"/>
                  </a:rPr>
                  <a:t>but their votes are spread between other candidates</a:t>
                </a:r>
              </a:p>
            </p:txBody>
          </p:sp>
        </mc:Choice>
        <mc:Fallback xmlns="">
          <p:sp>
            <p:nvSpPr>
              <p:cNvPr id="13" name="Прямоугольник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260" y="5013176"/>
                <a:ext cx="6337964" cy="707886"/>
              </a:xfrm>
              <a:prstGeom prst="rect">
                <a:avLst/>
              </a:prstGeom>
              <a:blipFill rotWithShape="1">
                <a:blip r:embed="rId2"/>
                <a:stretch>
                  <a:fillRect l="-769" t="-6034" b="-1551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4" name="Рисунок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5340" y="2348880"/>
            <a:ext cx="1487852" cy="1992124"/>
          </a:xfrm>
          <a:prstGeom prst="rect">
            <a:avLst/>
          </a:prstGeom>
        </p:spPr>
      </p:pic>
      <p:sp>
        <p:nvSpPr>
          <p:cNvPr id="16" name="Прямоугольник 15"/>
          <p:cNvSpPr/>
          <p:nvPr/>
        </p:nvSpPr>
        <p:spPr>
          <a:xfrm>
            <a:off x="6283192" y="2348880"/>
            <a:ext cx="2961067" cy="1938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Eric </a:t>
            </a:r>
            <a:r>
              <a:rPr lang="en-US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Maskin</a:t>
            </a:r>
            <a:endParaRPr lang="en-US" sz="2000" b="1" dirty="0" smtClean="0">
              <a:solidFill>
                <a:schemeClr val="tx1">
                  <a:lumMod val="75000"/>
                  <a:lumOff val="25000"/>
                </a:schemeClr>
              </a:solidFill>
              <a:latin typeface="BrowalliaUPC" panose="020B0604020202020204" pitchFamily="34" charset="-34"/>
              <a:cs typeface="BrowalliaUPC" panose="020B0604020202020204" pitchFamily="34" charset="-34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Nobel prize 2007 for </a:t>
            </a:r>
          </a:p>
          <a:p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foundations of Mechanism Design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Works at HSE Moscow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Plays flute</a:t>
            </a:r>
            <a:endParaRPr lang="en-US" sz="2000" dirty="0" smtClean="0">
              <a:latin typeface="BrowalliaUPC" panose="020B0604020202020204" pitchFamily="34" charset="-34"/>
              <a:cs typeface="BrowalliaUPC" panose="020B0604020202020204" pitchFamily="34" charset="-34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Fights against the plurality rule</a:t>
            </a:r>
          </a:p>
        </p:txBody>
      </p:sp>
      <p:sp>
        <p:nvSpPr>
          <p:cNvPr id="17" name="Скругленная прямоугольная выноска 16"/>
          <p:cNvSpPr/>
          <p:nvPr/>
        </p:nvSpPr>
        <p:spPr>
          <a:xfrm>
            <a:off x="6516216" y="4653136"/>
            <a:ext cx="2331268" cy="1008112"/>
          </a:xfrm>
          <a:prstGeom prst="wedgeRoundRectCallout">
            <a:avLst>
              <a:gd name="adj1" fmla="val -88320"/>
              <a:gd name="adj2" fmla="val -159436"/>
              <a:gd name="adj3" fmla="val 16667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This is how Donald Trump won the primaries (New York Times,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A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pril 28,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2016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)…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cs typeface="BrowalliaUPC" panose="020B0604020202020204" pitchFamily="34" charset="-34"/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4516374"/>
              </p:ext>
            </p:extLst>
          </p:nvPr>
        </p:nvGraphicFramePr>
        <p:xfrm>
          <a:off x="539552" y="1916832"/>
          <a:ext cx="3708410" cy="2664296"/>
        </p:xfrm>
        <a:graphic>
          <a:graphicData uri="http://schemas.openxmlformats.org/drawingml/2006/table">
            <a:tbl>
              <a:tblPr firstRow="1" bandRow="1">
                <a:effectLst/>
                <a:tableStyleId>{073A0DAA-6AF3-43AB-8588-CEC1D06C72B9}</a:tableStyleId>
              </a:tblPr>
              <a:tblGrid>
                <a:gridCol w="741682"/>
                <a:gridCol w="741682"/>
                <a:gridCol w="741682"/>
                <a:gridCol w="741682"/>
                <a:gridCol w="741682"/>
              </a:tblGrid>
              <a:tr h="384527">
                <a:tc>
                  <a:txBody>
                    <a:bodyPr/>
                    <a:lstStyle/>
                    <a:p>
                      <a:r>
                        <a:rPr lang="en-US" dirty="0" smtClean="0"/>
                        <a:t>24%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20%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18%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17%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21%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b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b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b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b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27640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f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e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27640"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e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f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27640"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e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f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40809">
                <a:tc>
                  <a:txBody>
                    <a:bodyPr/>
                    <a:lstStyle/>
                    <a:p>
                      <a:r>
                        <a:rPr lang="en-US" dirty="0" smtClean="0"/>
                        <a:t>f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a</a:t>
                      </a:r>
                      <a:endParaRPr lang="ru-RU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a</a:t>
                      </a:r>
                      <a:endParaRPr lang="ru-RU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a</a:t>
                      </a:r>
                      <a:endParaRPr lang="ru-RU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a</a:t>
                      </a:r>
                      <a:endParaRPr lang="ru-RU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3865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1293422"/>
              </p:ext>
            </p:extLst>
          </p:nvPr>
        </p:nvGraphicFramePr>
        <p:xfrm>
          <a:off x="107504" y="1700808"/>
          <a:ext cx="3708410" cy="2589247"/>
        </p:xfrm>
        <a:graphic>
          <a:graphicData uri="http://schemas.openxmlformats.org/drawingml/2006/table">
            <a:tbl>
              <a:tblPr firstRow="1" bandRow="1">
                <a:effectLst/>
                <a:tableStyleId>{073A0DAA-6AF3-43AB-8588-CEC1D06C72B9}</a:tableStyleId>
              </a:tblPr>
              <a:tblGrid>
                <a:gridCol w="741682"/>
                <a:gridCol w="741682"/>
                <a:gridCol w="741682"/>
                <a:gridCol w="741682"/>
                <a:gridCol w="741682"/>
              </a:tblGrid>
              <a:tr h="384527">
                <a:tc>
                  <a:txBody>
                    <a:bodyPr/>
                    <a:lstStyle/>
                    <a:p>
                      <a:r>
                        <a:rPr lang="en-US" dirty="0" smtClean="0"/>
                        <a:t>24%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20%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18%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17%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21%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b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b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b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b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27640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f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e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27640"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e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f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27640"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e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f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27640">
                <a:tc>
                  <a:txBody>
                    <a:bodyPr/>
                    <a:lstStyle/>
                    <a:p>
                      <a:r>
                        <a:rPr lang="en-US" dirty="0" smtClean="0"/>
                        <a:t>f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a</a:t>
                      </a:r>
                      <a:endParaRPr lang="ru-RU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a</a:t>
                      </a:r>
                      <a:endParaRPr lang="ru-RU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a</a:t>
                      </a:r>
                      <a:endParaRPr lang="ru-RU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a</a:t>
                      </a:r>
                      <a:endParaRPr lang="ru-RU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grpSp>
        <p:nvGrpSpPr>
          <p:cNvPr id="3" name="Группа 2"/>
          <p:cNvGrpSpPr/>
          <p:nvPr/>
        </p:nvGrpSpPr>
        <p:grpSpPr>
          <a:xfrm>
            <a:off x="-3828" y="1"/>
            <a:ext cx="9144001" cy="1052736"/>
            <a:chOff x="-1" y="0"/>
            <a:chExt cx="9144001" cy="1424785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-1" y="0"/>
              <a:ext cx="9144001" cy="1340768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aseline="-25000" dirty="0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1063" y="1352777"/>
              <a:ext cx="6768752" cy="7200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aseline="-25000"/>
            </a:p>
          </p:txBody>
        </p:sp>
      </p:grpSp>
      <p:sp>
        <p:nvSpPr>
          <p:cNvPr id="6" name="Заголовок 1"/>
          <p:cNvSpPr txBox="1">
            <a:spLocks/>
          </p:cNvSpPr>
          <p:nvPr/>
        </p:nvSpPr>
        <p:spPr>
          <a:xfrm>
            <a:off x="107504" y="188640"/>
            <a:ext cx="8712968" cy="1152129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000" b="1" dirty="0" smtClean="0">
                <a:solidFill>
                  <a:schemeClr val="bg1">
                    <a:lumMod val="95000"/>
                  </a:schemeClr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Example 2: the plurality rule</a:t>
            </a:r>
            <a:endParaRPr lang="ru-RU" sz="4000" b="1" dirty="0" smtClean="0">
              <a:solidFill>
                <a:schemeClr val="bg1">
                  <a:lumMod val="95000"/>
                </a:schemeClr>
              </a:solidFill>
              <a:cs typeface="BrowalliaUPC" panose="020B0604020202020204" pitchFamily="34" charset="-34"/>
            </a:endParaRPr>
          </a:p>
          <a:p>
            <a:pPr algn="l"/>
            <a:endParaRPr lang="ru-RU" sz="4000" b="1" dirty="0">
              <a:solidFill>
                <a:schemeClr val="bg1">
                  <a:lumMod val="95000"/>
                </a:schemeClr>
              </a:solidFill>
              <a:cs typeface="BrowalliaUPC" panose="020B0604020202020204" pitchFamily="34" charset="-34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059832" y="1124744"/>
            <a:ext cx="79845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It is easy to vote strategically: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/>
              <p:cNvSpPr/>
              <p:nvPr/>
            </p:nvSpPr>
            <p:spPr>
              <a:xfrm>
                <a:off x="358902" y="4437112"/>
                <a:ext cx="8210172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defRPr/>
                </a:pPr>
                <a:r>
                  <a:rPr lang="en-US" sz="24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BrowalliaUPC" panose="020B0604020202020204" pitchFamily="34" charset="-34"/>
                    <a:cs typeface="BrowalliaUPC" panose="020B0604020202020204" pitchFamily="34" charset="-34"/>
                  </a:rPr>
                  <a:t>The last group of voters benefits from reporting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mbria Math"/>
                        <a:cs typeface="BrowalliaUPC" panose="020B0604020202020204" pitchFamily="34" charset="-34"/>
                      </a:rPr>
                      <m:t>𝑒</m:t>
                    </m:r>
                  </m:oMath>
                </a14:m>
                <a:r>
                  <a:rPr lang="en-US" sz="24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BrowalliaUPC" panose="020B0604020202020204" pitchFamily="34" charset="-34"/>
                    <a:cs typeface="BrowalliaUPC" panose="020B0604020202020204" pitchFamily="34" charset="-34"/>
                  </a:rPr>
                  <a:t> instead of their sincere top-choice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mbria Math"/>
                        <a:cs typeface="BrowalliaUPC" panose="020B0604020202020204" pitchFamily="34" charset="-34"/>
                      </a:rPr>
                      <m:t>𝑓</m:t>
                    </m:r>
                  </m:oMath>
                </a14:m>
                <a:endParaRPr lang="en-US" sz="2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BrowalliaUPC" panose="020B0604020202020204" pitchFamily="34" charset="-34"/>
                  <a:cs typeface="BrowalliaUPC" panose="020B0604020202020204" pitchFamily="34" charset="-34"/>
                </a:endParaRPr>
              </a:p>
            </p:txBody>
          </p:sp>
        </mc:Choice>
        <mc:Fallback xmlns=""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902" y="4437112"/>
                <a:ext cx="8210172" cy="461665"/>
              </a:xfrm>
              <a:prstGeom prst="rect">
                <a:avLst/>
              </a:prstGeom>
              <a:blipFill rotWithShape="1">
                <a:blip r:embed="rId2"/>
                <a:stretch>
                  <a:fillRect l="-1188" t="-9211" b="-3026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Выгнутая вниз стрелка 11"/>
          <p:cNvSpPr/>
          <p:nvPr/>
        </p:nvSpPr>
        <p:spPr>
          <a:xfrm rot="16200000">
            <a:off x="3572992" y="2353580"/>
            <a:ext cx="1008112" cy="485849"/>
          </a:xfrm>
          <a:prstGeom prst="curvedUp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0943186"/>
              </p:ext>
            </p:extLst>
          </p:nvPr>
        </p:nvGraphicFramePr>
        <p:xfrm>
          <a:off x="5328086" y="1700808"/>
          <a:ext cx="3708410" cy="2589247"/>
        </p:xfrm>
        <a:graphic>
          <a:graphicData uri="http://schemas.openxmlformats.org/drawingml/2006/table">
            <a:tbl>
              <a:tblPr firstRow="1" bandRow="1">
                <a:effectLst/>
                <a:tableStyleId>{073A0DAA-6AF3-43AB-8588-CEC1D06C72B9}</a:tableStyleId>
              </a:tblPr>
              <a:tblGrid>
                <a:gridCol w="741682"/>
                <a:gridCol w="741682"/>
                <a:gridCol w="741682"/>
                <a:gridCol w="741682"/>
                <a:gridCol w="741682"/>
              </a:tblGrid>
              <a:tr h="384527">
                <a:tc>
                  <a:txBody>
                    <a:bodyPr/>
                    <a:lstStyle/>
                    <a:p>
                      <a:r>
                        <a:rPr lang="en-US" dirty="0" smtClean="0"/>
                        <a:t>24%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20%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18%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17%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21%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b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b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b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b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27640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f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f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27640"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e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f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27640"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e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f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27640">
                <a:tc>
                  <a:txBody>
                    <a:bodyPr/>
                    <a:lstStyle/>
                    <a:p>
                      <a:r>
                        <a:rPr lang="en-US" dirty="0" smtClean="0"/>
                        <a:t>f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a</a:t>
                      </a:r>
                      <a:endParaRPr lang="ru-RU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a</a:t>
                      </a:r>
                      <a:endParaRPr lang="ru-RU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a</a:t>
                      </a:r>
                      <a:endParaRPr lang="ru-RU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a</a:t>
                      </a:r>
                      <a:endParaRPr lang="ru-RU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pSp>
        <p:nvGrpSpPr>
          <p:cNvPr id="18" name="Группа 17"/>
          <p:cNvGrpSpPr/>
          <p:nvPr/>
        </p:nvGrpSpPr>
        <p:grpSpPr>
          <a:xfrm>
            <a:off x="755576" y="5072670"/>
            <a:ext cx="7848871" cy="1596690"/>
            <a:chOff x="591040" y="5301209"/>
            <a:chExt cx="8208913" cy="1070933"/>
          </a:xfrm>
        </p:grpSpPr>
        <p:sp>
          <p:nvSpPr>
            <p:cNvPr id="19" name="Прямоугольник 18"/>
            <p:cNvSpPr/>
            <p:nvPr/>
          </p:nvSpPr>
          <p:spPr>
            <a:xfrm>
              <a:off x="591040" y="5471275"/>
              <a:ext cx="8208912" cy="90086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indent="-285750" algn="just">
                <a:buFont typeface="Arial" panose="020B0604020202020204" pitchFamily="34" charset="0"/>
                <a:buChar char="•"/>
                <a:defRPr/>
              </a:pPr>
              <a:endParaRPr lang="en-US" sz="2000" dirty="0" smtClean="0">
                <a:solidFill>
                  <a:schemeClr val="tx1"/>
                </a:solidFill>
                <a:latin typeface="BrowalliaUPC" panose="020B0604020202020204" pitchFamily="34" charset="-34"/>
                <a:cs typeface="BrowalliaUPC" panose="020B0604020202020204" pitchFamily="34" charset="-34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  <a:defRPr/>
              </a:pPr>
              <a:r>
                <a:rPr lang="en-US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BrowalliaUPC" panose="020B0604020202020204" pitchFamily="34" charset="-34"/>
                  <a:cs typeface="BrowalliaUPC" panose="020B0604020202020204" pitchFamily="34" charset="-34"/>
                </a:rPr>
                <a:t>The ballots no longer reflect the real preferences of the society</a:t>
              </a:r>
            </a:p>
            <a:p>
              <a:pPr marL="285750" indent="-285750">
                <a:buFont typeface="Arial" panose="020B0604020202020204" pitchFamily="34" charset="0"/>
                <a:buChar char="•"/>
                <a:defRPr/>
              </a:pPr>
              <a:r>
                <a:rPr lang="en-US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BrowalliaUPC" panose="020B0604020202020204" pitchFamily="34" charset="-34"/>
                  <a:cs typeface="BrowalliaUPC" panose="020B0604020202020204" pitchFamily="34" charset="-34"/>
                </a:rPr>
                <a:t>Everybody should make a complex strategic decision trying to predict how other people will vote</a:t>
              </a:r>
            </a:p>
            <a:p>
              <a:pPr marL="285750" indent="-285750">
                <a:buFont typeface="Arial" panose="020B0604020202020204" pitchFamily="34" charset="0"/>
                <a:buChar char="•"/>
                <a:defRPr/>
              </a:pPr>
              <a:r>
                <a:rPr lang="en-US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BrowalliaUPC" panose="020B0604020202020204" pitchFamily="34" charset="-34"/>
                  <a:cs typeface="BrowalliaUPC" panose="020B0604020202020204" pitchFamily="34" charset="-34"/>
                </a:rPr>
                <a:t>The outcome becomes uncertain (depends on strategic skills and ability to coordinate)</a:t>
              </a:r>
            </a:p>
            <a:p>
              <a:pPr algn="just">
                <a:defRPr/>
              </a:pPr>
              <a:endParaRPr lang="ru-RU" sz="2000" dirty="0">
                <a:solidFill>
                  <a:schemeClr val="tx1"/>
                </a:solidFill>
                <a:cs typeface="BrowalliaUPC" panose="020B0604020202020204" pitchFamily="34" charset="-34"/>
              </a:endParaRPr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91041" y="5301209"/>
              <a:ext cx="8208912" cy="29207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defRPr/>
              </a:pPr>
              <a:r>
                <a:rPr lang="en-US" sz="28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BrowalliaUPC" panose="020B0604020202020204" pitchFamily="34" charset="-34"/>
                  <a:cs typeface="BrowalliaUPC" panose="020B0604020202020204" pitchFamily="34" charset="-34"/>
                </a:rPr>
                <a:t>Why strategic voting is bad: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9874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Группа 12"/>
          <p:cNvGrpSpPr/>
          <p:nvPr/>
        </p:nvGrpSpPr>
        <p:grpSpPr>
          <a:xfrm>
            <a:off x="250260" y="1196752"/>
            <a:ext cx="6337963" cy="1811601"/>
            <a:chOff x="591040" y="5335073"/>
            <a:chExt cx="8208913" cy="1037069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Прямоугольник 13"/>
                <p:cNvSpPr/>
                <p:nvPr/>
              </p:nvSpPr>
              <p:spPr>
                <a:xfrm>
                  <a:off x="591040" y="5471275"/>
                  <a:ext cx="8208912" cy="900867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285750" indent="-285750" algn="just">
                    <a:buFont typeface="Arial" panose="020B0604020202020204" pitchFamily="34" charset="0"/>
                    <a:buChar char="•"/>
                    <a:defRPr/>
                  </a:pPr>
                  <a:endParaRPr lang="en-US" sz="1700" dirty="0" smtClean="0">
                    <a:solidFill>
                      <a:schemeClr val="tx1"/>
                    </a:solidFill>
                    <a:latin typeface="Bell MT" panose="02020503060305020303" pitchFamily="18" charset="0"/>
                    <a:cs typeface="BrowalliaUPC" panose="020B0604020202020204" pitchFamily="34" charset="-34"/>
                  </a:endParaRPr>
                </a:p>
                <a:p>
                  <a:pPr marL="285750" indent="-285750" algn="just">
                    <a:buFont typeface="Arial" panose="020B0604020202020204" pitchFamily="34" charset="0"/>
                    <a:buChar char="•"/>
                    <a:defRPr/>
                  </a:pPr>
                  <a:r>
                    <a:rPr lang="en-US" sz="1700" dirty="0" smtClean="0">
                      <a:solidFill>
                        <a:schemeClr val="tx1"/>
                      </a:solidFill>
                      <a:latin typeface="Bell MT" panose="02020503060305020303" pitchFamily="18" charset="0"/>
                      <a:cs typeface="BrowalliaUPC" panose="020B0604020202020204" pitchFamily="34" charset="-34"/>
                    </a:rPr>
                    <a:t>Each voter gives </a:t>
                  </a:r>
                  <a14:m>
                    <m:oMath xmlns:m="http://schemas.openxmlformats.org/officeDocument/2006/math">
                      <m:r>
                        <a:rPr lang="en-US" sz="1700" b="0" i="1" smtClean="0">
                          <a:solidFill>
                            <a:schemeClr val="tx1"/>
                          </a:solidFill>
                          <a:latin typeface="Cambria Math"/>
                          <a:cs typeface="BrowalliaUPC" panose="020B0604020202020204" pitchFamily="34" charset="-34"/>
                        </a:rPr>
                        <m:t>0</m:t>
                      </m:r>
                    </m:oMath>
                  </a14:m>
                  <a:r>
                    <a:rPr lang="en-US" sz="1700" dirty="0" smtClean="0">
                      <a:solidFill>
                        <a:schemeClr val="tx1"/>
                      </a:solidFill>
                      <a:latin typeface="Bell MT" panose="02020503060305020303" pitchFamily="18" charset="0"/>
                      <a:cs typeface="BrowalliaUPC" panose="020B0604020202020204" pitchFamily="34" charset="-34"/>
                    </a:rPr>
                    <a:t> points to the worst alternative, </a:t>
                  </a:r>
                  <a14:m>
                    <m:oMath xmlns:m="http://schemas.openxmlformats.org/officeDocument/2006/math">
                      <m:r>
                        <a:rPr lang="en-US" sz="1700" b="0" i="1" smtClean="0">
                          <a:solidFill>
                            <a:schemeClr val="tx1"/>
                          </a:solidFill>
                          <a:latin typeface="Cambria Math"/>
                          <a:cs typeface="BrowalliaUPC" panose="020B0604020202020204" pitchFamily="34" charset="-34"/>
                        </a:rPr>
                        <m:t>1</m:t>
                      </m:r>
                    </m:oMath>
                  </a14:m>
                  <a:r>
                    <a:rPr lang="en-US" sz="1700" dirty="0" smtClean="0">
                      <a:solidFill>
                        <a:schemeClr val="tx1"/>
                      </a:solidFill>
                      <a:latin typeface="Bell MT" panose="02020503060305020303" pitchFamily="18" charset="0"/>
                      <a:cs typeface="BrowalliaUPC" panose="020B0604020202020204" pitchFamily="34" charset="-34"/>
                    </a:rPr>
                    <a:t> point to the second worst,… and </a:t>
                  </a:r>
                  <a14:m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1700" b="0" i="0" smtClean="0">
                          <a:solidFill>
                            <a:schemeClr val="tx1"/>
                          </a:solidFill>
                          <a:latin typeface="Cambria Math"/>
                          <a:cs typeface="BrowalliaUPC" panose="020B0604020202020204" pitchFamily="34" charset="-34"/>
                        </a:rPr>
                        <m:t>m</m:t>
                      </m:r>
                      <m:r>
                        <a:rPr lang="en-US" sz="1700" b="0" i="0" smtClean="0">
                          <a:solidFill>
                            <a:schemeClr val="tx1"/>
                          </a:solidFill>
                          <a:latin typeface="Cambria Math"/>
                          <a:cs typeface="BrowalliaUPC" panose="020B0604020202020204" pitchFamily="34" charset="-34"/>
                        </a:rPr>
                        <m:t>−</m:t>
                      </m:r>
                      <m:r>
                        <a:rPr lang="en-US" sz="1700" i="1">
                          <a:solidFill>
                            <a:schemeClr val="tx1"/>
                          </a:solidFill>
                          <a:latin typeface="Cambria Math"/>
                          <a:cs typeface="BrowalliaUPC" panose="020B0604020202020204" pitchFamily="34" charset="-34"/>
                        </a:rPr>
                        <m:t>1</m:t>
                      </m:r>
                    </m:oMath>
                  </a14:m>
                  <a:r>
                    <a:rPr lang="en-US" sz="1700" dirty="0" smtClean="0">
                      <a:solidFill>
                        <a:schemeClr val="tx1"/>
                      </a:solidFill>
                      <a:latin typeface="Bell MT" panose="02020503060305020303" pitchFamily="18" charset="0"/>
                      <a:cs typeface="BrowalliaUPC" panose="020B0604020202020204" pitchFamily="34" charset="-34"/>
                    </a:rPr>
                    <a:t> points to his top-choice (</a:t>
                  </a:r>
                  <a14:m>
                    <m:oMath xmlns:m="http://schemas.openxmlformats.org/officeDocument/2006/math">
                      <m:r>
                        <a:rPr lang="en-US" sz="1700" b="0" i="1" smtClean="0">
                          <a:solidFill>
                            <a:schemeClr val="tx1"/>
                          </a:solidFill>
                          <a:latin typeface="Cambria Math"/>
                          <a:cs typeface="BrowalliaUPC" panose="020B0604020202020204" pitchFamily="34" charset="-34"/>
                        </a:rPr>
                        <m:t>𝑚</m:t>
                      </m:r>
                      <m:r>
                        <a:rPr lang="en-US" sz="1700" b="0" i="1" smtClean="0">
                          <a:solidFill>
                            <a:schemeClr val="tx1"/>
                          </a:solidFill>
                          <a:latin typeface="Cambria Math"/>
                          <a:cs typeface="BrowalliaUPC" panose="020B0604020202020204" pitchFamily="34" charset="-34"/>
                        </a:rPr>
                        <m:t>=|</m:t>
                      </m:r>
                      <m:r>
                        <a:rPr lang="en-US" sz="1700" b="0" i="1" smtClean="0">
                          <a:solidFill>
                            <a:schemeClr val="tx1"/>
                          </a:solidFill>
                          <a:latin typeface="Cambria Math"/>
                          <a:cs typeface="BrowalliaUPC" panose="020B0604020202020204" pitchFamily="34" charset="-34"/>
                        </a:rPr>
                        <m:t>𝐴</m:t>
                      </m:r>
                      <m:r>
                        <a:rPr lang="en-US" sz="1700" b="0" i="1" smtClean="0">
                          <a:solidFill>
                            <a:schemeClr val="tx1"/>
                          </a:solidFill>
                          <a:latin typeface="Cambria Math"/>
                          <a:cs typeface="BrowalliaUPC" panose="020B0604020202020204" pitchFamily="34" charset="-34"/>
                        </a:rPr>
                        <m:t>|</m:t>
                      </m:r>
                    </m:oMath>
                  </a14:m>
                  <a:r>
                    <a:rPr lang="en-US" sz="1700" dirty="0" smtClean="0">
                      <a:solidFill>
                        <a:schemeClr val="tx1"/>
                      </a:solidFill>
                      <a:latin typeface="Bell MT" panose="02020503060305020303" pitchFamily="18" charset="0"/>
                      <a:cs typeface="BrowalliaUPC" panose="020B0604020202020204" pitchFamily="34" charset="-34"/>
                    </a:rPr>
                    <a:t>)</a:t>
                  </a:r>
                </a:p>
                <a:p>
                  <a:pPr marL="285750" indent="-285750" algn="just">
                    <a:buFont typeface="Arial" panose="020B0604020202020204" pitchFamily="34" charset="0"/>
                    <a:buChar char="•"/>
                    <a:defRPr/>
                  </a:pPr>
                  <a:r>
                    <a:rPr lang="en-US" sz="1700" dirty="0" smtClean="0">
                      <a:solidFill>
                        <a:schemeClr val="tx1"/>
                      </a:solidFill>
                      <a:latin typeface="Bell MT" panose="02020503060305020303" pitchFamily="18" charset="0"/>
                      <a:cs typeface="BrowalliaUPC" panose="020B0604020202020204" pitchFamily="34" charset="-34"/>
                    </a:rPr>
                    <a:t>The </a:t>
                  </a:r>
                  <a:r>
                    <a:rPr lang="en-US" sz="1700" dirty="0" err="1" smtClean="0">
                      <a:solidFill>
                        <a:schemeClr val="tx1"/>
                      </a:solidFill>
                      <a:latin typeface="Bell MT" panose="02020503060305020303" pitchFamily="18" charset="0"/>
                      <a:cs typeface="BrowalliaUPC" panose="020B0604020202020204" pitchFamily="34" charset="-34"/>
                    </a:rPr>
                    <a:t>Borda</a:t>
                  </a:r>
                  <a:r>
                    <a:rPr lang="en-US" sz="1700" dirty="0" smtClean="0">
                      <a:solidFill>
                        <a:schemeClr val="tx1"/>
                      </a:solidFill>
                      <a:latin typeface="Bell MT" panose="02020503060305020303" pitchFamily="18" charset="0"/>
                      <a:cs typeface="BrowalliaUPC" panose="020B0604020202020204" pitchFamily="34" charset="-34"/>
                    </a:rPr>
                    <a:t> score </a:t>
                  </a:r>
                  <a14:m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1700" b="0" i="0" smtClean="0">
                          <a:solidFill>
                            <a:schemeClr val="tx1"/>
                          </a:solidFill>
                          <a:latin typeface="Cambria Math"/>
                        </a:rPr>
                        <m:t>B</m:t>
                      </m:r>
                      <m:d>
                        <m:dPr>
                          <m:ctrlPr>
                            <a:rPr lang="en-US" sz="17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7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</m:d>
                      <m:r>
                        <a:rPr lang="en-US" sz="1700" i="1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</m:oMath>
                  </a14:m>
                  <a:r>
                    <a:rPr lang="en-US" sz="1700" dirty="0" smtClean="0">
                      <a:solidFill>
                        <a:schemeClr val="tx1"/>
                      </a:solidFill>
                      <a:latin typeface="Bell MT" panose="02020503060305020303" pitchFamily="18" charset="0"/>
                      <a:cs typeface="BrowalliaUPC" panose="020B0604020202020204" pitchFamily="34" charset="-34"/>
                    </a:rPr>
                    <a:t>the number of points received by </a:t>
                  </a:r>
                  <a14:m>
                    <m:oMath xmlns:m="http://schemas.openxmlformats.org/officeDocument/2006/math">
                      <m:r>
                        <a:rPr lang="en-US" sz="1700" i="1">
                          <a:solidFill>
                            <a:schemeClr val="tx1"/>
                          </a:solidFill>
                          <a:latin typeface="Cambria Math"/>
                        </a:rPr>
                        <m:t>𝑎</m:t>
                      </m:r>
                    </m:oMath>
                  </a14:m>
                  <a:endParaRPr lang="en-US" sz="1700" dirty="0">
                    <a:solidFill>
                      <a:schemeClr val="tx1"/>
                    </a:solidFill>
                    <a:latin typeface="Bell MT" panose="02020503060305020303" pitchFamily="18" charset="0"/>
                    <a:cs typeface="BrowalliaUPC" panose="020B0604020202020204" pitchFamily="34" charset="-34"/>
                  </a:endParaRPr>
                </a:p>
                <a:p>
                  <a:pPr marL="285750" indent="-285750" algn="just">
                    <a:buFont typeface="Arial" panose="020B0604020202020204" pitchFamily="34" charset="0"/>
                    <a:buChar char="•"/>
                    <a:defRPr/>
                  </a:pPr>
                  <a:r>
                    <a:rPr lang="en-US" sz="1700" dirty="0" smtClean="0">
                      <a:solidFill>
                        <a:schemeClr val="tx1"/>
                      </a:solidFill>
                      <a:latin typeface="Bell MT" panose="02020503060305020303" pitchFamily="18" charset="0"/>
                      <a:cs typeface="BrowalliaUPC" panose="020B0604020202020204" pitchFamily="34" charset="-34"/>
                    </a:rPr>
                    <a:t>The </a:t>
                  </a:r>
                  <a:r>
                    <a:rPr lang="en-US" sz="1700" dirty="0" err="1" smtClean="0">
                      <a:solidFill>
                        <a:schemeClr val="tx1"/>
                      </a:solidFill>
                      <a:latin typeface="Bell MT" panose="02020503060305020303" pitchFamily="18" charset="0"/>
                      <a:cs typeface="BrowalliaUPC" panose="020B0604020202020204" pitchFamily="34" charset="-34"/>
                    </a:rPr>
                    <a:t>Borda</a:t>
                  </a:r>
                  <a:r>
                    <a:rPr lang="en-US" sz="1700" dirty="0" smtClean="0">
                      <a:solidFill>
                        <a:schemeClr val="tx1"/>
                      </a:solidFill>
                      <a:latin typeface="Bell MT" panose="02020503060305020303" pitchFamily="18" charset="0"/>
                      <a:cs typeface="BrowalliaUPC" panose="020B0604020202020204" pitchFamily="34" charset="-34"/>
                    </a:rPr>
                    <a:t> </a:t>
                  </a:r>
                  <a:r>
                    <a:rPr lang="en-US" sz="1700" dirty="0">
                      <a:solidFill>
                        <a:schemeClr val="tx1"/>
                      </a:solidFill>
                      <a:latin typeface="Bell MT" panose="02020503060305020303" pitchFamily="18" charset="0"/>
                      <a:cs typeface="BrowalliaUPC" panose="020B0604020202020204" pitchFamily="34" charset="-34"/>
                    </a:rPr>
                    <a:t>rule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17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7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𝑓</m:t>
                          </m:r>
                        </m:e>
                        <m:sub>
                          <m:r>
                            <a:rPr lang="en-US" sz="17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𝐵𝑜𝑟𝑑𝑎</m:t>
                          </m:r>
                        </m:sub>
                      </m:sSub>
                    </m:oMath>
                  </a14:m>
                  <a:r>
                    <a:rPr lang="en-US" sz="1700" dirty="0">
                      <a:solidFill>
                        <a:schemeClr val="tx1"/>
                      </a:solidFill>
                      <a:latin typeface="Bell MT" panose="02020503060305020303" pitchFamily="18" charset="0"/>
                      <a:cs typeface="BrowalliaUPC" panose="020B0604020202020204" pitchFamily="34" charset="-34"/>
                    </a:rPr>
                    <a:t> selects the alternative with highest </a:t>
                  </a:r>
                  <a14:m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1700" b="0" i="0" smtClean="0">
                          <a:solidFill>
                            <a:schemeClr val="tx1"/>
                          </a:solidFill>
                          <a:latin typeface="Cambria Math"/>
                        </a:rPr>
                        <m:t>B</m:t>
                      </m:r>
                      <m:r>
                        <a:rPr lang="en-US" sz="1700" i="1">
                          <a:solidFill>
                            <a:schemeClr val="tx1"/>
                          </a:solidFill>
                          <a:latin typeface="Cambria Math"/>
                        </a:rPr>
                        <m:t>(</m:t>
                      </m:r>
                      <m:r>
                        <a:rPr lang="en-US" sz="1700" i="1">
                          <a:solidFill>
                            <a:schemeClr val="tx1"/>
                          </a:solidFill>
                          <a:latin typeface="Cambria Math"/>
                        </a:rPr>
                        <m:t>𝑎</m:t>
                      </m:r>
                      <m:r>
                        <a:rPr lang="en-US" sz="1700" i="1">
                          <a:solidFill>
                            <a:schemeClr val="tx1"/>
                          </a:solidFill>
                          <a:latin typeface="Cambria Math"/>
                        </a:rPr>
                        <m:t>)</m:t>
                      </m:r>
                    </m:oMath>
                  </a14:m>
                  <a:endParaRPr lang="ru-RU" sz="1700" dirty="0">
                    <a:solidFill>
                      <a:schemeClr val="tx1"/>
                    </a:solidFill>
                    <a:cs typeface="BrowalliaUPC" panose="020B0604020202020204" pitchFamily="34" charset="-34"/>
                  </a:endParaRPr>
                </a:p>
                <a:p>
                  <a:pPr algn="just">
                    <a:defRPr/>
                  </a:pPr>
                  <a:endParaRPr lang="ru-RU" sz="2000" dirty="0">
                    <a:solidFill>
                      <a:schemeClr val="tx1"/>
                    </a:solidFill>
                    <a:cs typeface="BrowalliaUPC" panose="020B0604020202020204" pitchFamily="34" charset="-34"/>
                  </a:endParaRPr>
                </a:p>
              </p:txBody>
            </p:sp>
          </mc:Choice>
          <mc:Fallback xmlns="">
            <p:sp>
              <p:nvSpPr>
                <p:cNvPr id="14" name="Прямоугольник 1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91040" y="5471275"/>
                  <a:ext cx="8208912" cy="900867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 l="-385" r="-673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5" name="Прямоугольник 14"/>
            <p:cNvSpPr/>
            <p:nvPr/>
          </p:nvSpPr>
          <p:spPr>
            <a:xfrm>
              <a:off x="591041" y="5335073"/>
              <a:ext cx="8208912" cy="21998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4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BrowalliaUPC" panose="020B0604020202020204" pitchFamily="34" charset="-34"/>
                  <a:cs typeface="BrowalliaUPC" panose="020B0604020202020204" pitchFamily="34" charset="-34"/>
                </a:rPr>
                <a:t>How the </a:t>
              </a:r>
              <a:r>
                <a:rPr lang="en-US" sz="24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BrowalliaUPC" panose="020B0604020202020204" pitchFamily="34" charset="-34"/>
                  <a:cs typeface="BrowalliaUPC" panose="020B0604020202020204" pitchFamily="34" charset="-34"/>
                </a:rPr>
                <a:t>Borda</a:t>
              </a:r>
              <a:r>
                <a:rPr lang="en-US" sz="24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BrowalliaUPC" panose="020B0604020202020204" pitchFamily="34" charset="-34"/>
                  <a:cs typeface="BrowalliaUPC" panose="020B0604020202020204" pitchFamily="34" charset="-34"/>
                </a:rPr>
                <a:t> rule works:</a:t>
              </a:r>
              <a:endParaRPr lang="ru-RU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BrowalliaUPC" panose="020B0604020202020204" pitchFamily="34" charset="-34"/>
              </a:endParaRPr>
            </a:p>
          </p:txBody>
        </p:sp>
      </p:grp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4620295"/>
              </p:ext>
            </p:extLst>
          </p:nvPr>
        </p:nvGraphicFramePr>
        <p:xfrm>
          <a:off x="70237" y="3177800"/>
          <a:ext cx="4213731" cy="2619722"/>
        </p:xfrm>
        <a:graphic>
          <a:graphicData uri="http://schemas.openxmlformats.org/drawingml/2006/table">
            <a:tbl>
              <a:tblPr firstRow="1" bandRow="1">
                <a:effectLst/>
                <a:tableStyleId>{073A0DAA-6AF3-43AB-8588-CEC1D06C72B9}</a:tableStyleId>
              </a:tblPr>
              <a:tblGrid>
                <a:gridCol w="672285"/>
                <a:gridCol w="672285"/>
                <a:gridCol w="672285"/>
                <a:gridCol w="672285"/>
                <a:gridCol w="672285"/>
                <a:gridCol w="852306"/>
              </a:tblGrid>
              <a:tr h="415002">
                <a:tc>
                  <a:txBody>
                    <a:bodyPr/>
                    <a:lstStyle/>
                    <a:p>
                      <a:r>
                        <a:rPr lang="en-US" dirty="0" smtClean="0"/>
                        <a:t>24%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20%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18%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17%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21%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points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b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b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b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b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4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327640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f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e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3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327640"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e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f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327640"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e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f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327640">
                <a:tc>
                  <a:txBody>
                    <a:bodyPr/>
                    <a:lstStyle/>
                    <a:p>
                      <a:r>
                        <a:rPr lang="en-US" dirty="0" smtClean="0"/>
                        <a:t>f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a</a:t>
                      </a:r>
                      <a:endParaRPr lang="ru-RU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a</a:t>
                      </a:r>
                      <a:endParaRPr lang="ru-RU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a</a:t>
                      </a:r>
                      <a:endParaRPr lang="ru-RU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a</a:t>
                      </a:r>
                      <a:endParaRPr lang="ru-RU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0</a:t>
                      </a:r>
                      <a:endParaRPr lang="ru-RU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pSp>
        <p:nvGrpSpPr>
          <p:cNvPr id="3" name="Группа 2"/>
          <p:cNvGrpSpPr/>
          <p:nvPr/>
        </p:nvGrpSpPr>
        <p:grpSpPr>
          <a:xfrm>
            <a:off x="-3828" y="1"/>
            <a:ext cx="9144001" cy="1052736"/>
            <a:chOff x="-1" y="0"/>
            <a:chExt cx="9144001" cy="1424785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-1" y="0"/>
              <a:ext cx="9144001" cy="1340768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aseline="-25000" dirty="0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1063" y="1352777"/>
              <a:ext cx="6768752" cy="7200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aseline="-25000"/>
            </a:p>
          </p:txBody>
        </p:sp>
      </p:grpSp>
      <p:sp>
        <p:nvSpPr>
          <p:cNvPr id="6" name="Заголовок 1"/>
          <p:cNvSpPr txBox="1">
            <a:spLocks/>
          </p:cNvSpPr>
          <p:nvPr/>
        </p:nvSpPr>
        <p:spPr>
          <a:xfrm>
            <a:off x="107504" y="188640"/>
            <a:ext cx="8712968" cy="1152129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000" b="1" dirty="0" smtClean="0">
                <a:solidFill>
                  <a:schemeClr val="bg1">
                    <a:lumMod val="95000"/>
                  </a:schemeClr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Example 3: the </a:t>
            </a:r>
            <a:r>
              <a:rPr lang="en-US" sz="4000" b="1" dirty="0" err="1">
                <a:solidFill>
                  <a:schemeClr val="bg1">
                    <a:lumMod val="95000"/>
                  </a:schemeClr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B</a:t>
            </a:r>
            <a:r>
              <a:rPr lang="en-US" sz="4000" b="1" dirty="0" err="1" smtClean="0">
                <a:solidFill>
                  <a:schemeClr val="bg1">
                    <a:lumMod val="95000"/>
                  </a:schemeClr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orda</a:t>
            </a:r>
            <a:r>
              <a:rPr lang="en-US" sz="4000" b="1" dirty="0" smtClean="0">
                <a:solidFill>
                  <a:schemeClr val="bg1">
                    <a:lumMod val="95000"/>
                  </a:schemeClr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 rule</a:t>
            </a:r>
            <a:endParaRPr lang="ru-RU" sz="4000" b="1" dirty="0" smtClean="0">
              <a:solidFill>
                <a:schemeClr val="bg1">
                  <a:lumMod val="95000"/>
                </a:schemeClr>
              </a:solidFill>
              <a:cs typeface="BrowalliaUPC" panose="020B0604020202020204" pitchFamily="34" charset="-34"/>
            </a:endParaRPr>
          </a:p>
          <a:p>
            <a:pPr algn="l"/>
            <a:endParaRPr lang="ru-RU" sz="4000" b="1" dirty="0">
              <a:solidFill>
                <a:schemeClr val="bg1">
                  <a:lumMod val="95000"/>
                </a:schemeClr>
              </a:solidFill>
              <a:cs typeface="BrowalliaUPC" panose="020B0604020202020204" pitchFamily="34" charset="-34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/>
              <p:cNvSpPr/>
              <p:nvPr/>
            </p:nvSpPr>
            <p:spPr>
              <a:xfrm>
                <a:off x="4355976" y="4581128"/>
                <a:ext cx="4932548" cy="7386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  <a:defRPr/>
                </a:pPr>
                <a14:m>
                  <m:oMath xmlns:m="http://schemas.openxmlformats.org/officeDocument/2006/math">
                    <m:r>
                      <a:rPr lang="en-US" sz="1400" b="1" i="1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mbria Math"/>
                        <a:cs typeface="BrowalliaUPC" panose="020B0604020202020204" pitchFamily="34" charset="-34"/>
                      </a:rPr>
                      <m:t>𝑩</m:t>
                    </m:r>
                    <m:d>
                      <m:dPr>
                        <m:ctrlPr>
                          <a:rPr lang="en-US" sz="1400" b="1" i="1" smtClean="0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/>
                            <a:cs typeface="BrowalliaUPC" panose="020B0604020202020204" pitchFamily="34" charset="-34"/>
                          </a:rPr>
                        </m:ctrlPr>
                      </m:dPr>
                      <m:e>
                        <m:r>
                          <a:rPr lang="en-US" sz="1400" b="1" i="1" smtClean="0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/>
                            <a:cs typeface="BrowalliaUPC" panose="020B0604020202020204" pitchFamily="34" charset="-34"/>
                          </a:rPr>
                          <m:t>𝒂</m:t>
                        </m:r>
                      </m:e>
                    </m:d>
                    <m:r>
                      <a:rPr lang="en-US" sz="1400" b="1" i="1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mbria Math"/>
                        <a:cs typeface="BrowalliaUPC" panose="020B0604020202020204" pitchFamily="34" charset="-34"/>
                      </a:rPr>
                      <m:t>=</m:t>
                    </m:r>
                    <m:r>
                      <a:rPr lang="en-US" sz="1400" b="1" i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mbria Math"/>
                        <a:cs typeface="BrowalliaUPC" panose="020B0604020202020204" pitchFamily="34" charset="-34"/>
                      </a:rPr>
                      <m:t>𝟓</m:t>
                    </m:r>
                    <m:r>
                      <a:rPr lang="en-US" sz="1400" b="1" i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mbria Math"/>
                        <a:cs typeface="BrowalliaUPC" panose="020B0604020202020204" pitchFamily="34" charset="-34"/>
                      </a:rPr>
                      <m:t>∗</m:t>
                    </m:r>
                    <m:r>
                      <a:rPr lang="en-US" sz="1400" b="1" i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mbria Math"/>
                        <a:cs typeface="BrowalliaUPC" panose="020B0604020202020204" pitchFamily="34" charset="-34"/>
                      </a:rPr>
                      <m:t>𝟐𝟒</m:t>
                    </m:r>
                    <m:r>
                      <a:rPr lang="en-US" sz="1400" b="1" i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mbria Math"/>
                        <a:cs typeface="BrowalliaUPC" panose="020B0604020202020204" pitchFamily="34" charset="-34"/>
                      </a:rPr>
                      <m:t>+</m:t>
                    </m:r>
                    <m:r>
                      <a:rPr lang="en-US" sz="1400" b="1" i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mbria Math"/>
                        <a:cs typeface="BrowalliaUPC" panose="020B0604020202020204" pitchFamily="34" charset="-34"/>
                      </a:rPr>
                      <m:t>𝟎</m:t>
                    </m:r>
                    <m:r>
                      <a:rPr lang="en-US" sz="1400" b="1" i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mbria Math"/>
                        <a:cs typeface="BrowalliaUPC" panose="020B0604020202020204" pitchFamily="34" charset="-34"/>
                      </a:rPr>
                      <m:t>∗</m:t>
                    </m:r>
                    <m:d>
                      <m:dPr>
                        <m:ctrlPr>
                          <a:rPr lang="en-US" sz="1400" b="1" i="1" dirty="0" smtClean="0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/>
                            <a:cs typeface="BrowalliaUPC" panose="020B0604020202020204" pitchFamily="34" charset="-34"/>
                          </a:rPr>
                        </m:ctrlPr>
                      </m:dPr>
                      <m:e>
                        <m:r>
                          <a:rPr lang="en-US" sz="1400" b="1" i="1" dirty="0" smtClean="0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/>
                            <a:cs typeface="BrowalliaUPC" panose="020B0604020202020204" pitchFamily="34" charset="-34"/>
                          </a:rPr>
                          <m:t>𝟐𝟎</m:t>
                        </m:r>
                        <m:r>
                          <a:rPr lang="en-US" sz="1400" b="1" i="1" dirty="0" smtClean="0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/>
                            <a:cs typeface="BrowalliaUPC" panose="020B0604020202020204" pitchFamily="34" charset="-34"/>
                          </a:rPr>
                          <m:t>+</m:t>
                        </m:r>
                        <m:r>
                          <a:rPr lang="en-US" sz="1400" b="1" i="1" dirty="0" smtClean="0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/>
                            <a:cs typeface="BrowalliaUPC" panose="020B0604020202020204" pitchFamily="34" charset="-34"/>
                          </a:rPr>
                          <m:t>𝟏𝟖</m:t>
                        </m:r>
                        <m:r>
                          <a:rPr lang="en-US" sz="1400" b="1" i="1" dirty="0" smtClean="0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/>
                            <a:cs typeface="BrowalliaUPC" panose="020B0604020202020204" pitchFamily="34" charset="-34"/>
                          </a:rPr>
                          <m:t>+</m:t>
                        </m:r>
                        <m:r>
                          <a:rPr lang="en-US" sz="1400" b="1" i="1" dirty="0" smtClean="0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/>
                            <a:cs typeface="BrowalliaUPC" panose="020B0604020202020204" pitchFamily="34" charset="-34"/>
                          </a:rPr>
                          <m:t>𝟏𝟕</m:t>
                        </m:r>
                        <m:r>
                          <a:rPr lang="en-US" sz="1400" b="1" i="1" dirty="0" smtClean="0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/>
                            <a:cs typeface="BrowalliaUPC" panose="020B0604020202020204" pitchFamily="34" charset="-34"/>
                          </a:rPr>
                          <m:t>+</m:t>
                        </m:r>
                        <m:r>
                          <a:rPr lang="en-US" sz="1400" b="1" i="1" dirty="0" smtClean="0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/>
                            <a:cs typeface="BrowalliaUPC" panose="020B0604020202020204" pitchFamily="34" charset="-34"/>
                          </a:rPr>
                          <m:t>𝟐𝟏</m:t>
                        </m:r>
                      </m:e>
                    </m:d>
                    <m:r>
                      <a:rPr lang="en-US" sz="1400" b="1" i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mbria Math"/>
                        <a:cs typeface="BrowalliaUPC" panose="020B0604020202020204" pitchFamily="34" charset="-34"/>
                      </a:rPr>
                      <m:t>=</m:t>
                    </m:r>
                    <m:r>
                      <a:rPr lang="en-US" sz="1400" b="1" i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mbria Math"/>
                        <a:cs typeface="BrowalliaUPC" panose="020B0604020202020204" pitchFamily="34" charset="-34"/>
                      </a:rPr>
                      <m:t>𝟏𝟐𝟎</m:t>
                    </m:r>
                  </m:oMath>
                </a14:m>
                <a:endParaRPr lang="en-US" sz="14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BrowalliaUPC" panose="020B0604020202020204" pitchFamily="34" charset="-34"/>
                  <a:cs typeface="BrowalliaUPC" panose="020B0604020202020204" pitchFamily="34" charset="-34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  <a:defRPr/>
                </a:pPr>
                <a14:m>
                  <m:oMath xmlns:m="http://schemas.openxmlformats.org/officeDocument/2006/math">
                    <m:r>
                      <a:rPr lang="en-US" sz="1400" b="1" i="1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mbria Math"/>
                        <a:cs typeface="BrowalliaUPC" panose="020B0604020202020204" pitchFamily="34" charset="-34"/>
                      </a:rPr>
                      <m:t>𝑩</m:t>
                    </m:r>
                    <m:d>
                      <m:dPr>
                        <m:ctrlPr>
                          <a:rPr lang="en-US" sz="1400" b="1" i="1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/>
                            <a:cs typeface="BrowalliaUPC" panose="020B0604020202020204" pitchFamily="34" charset="-34"/>
                          </a:rPr>
                        </m:ctrlPr>
                      </m:dPr>
                      <m:e>
                        <m:r>
                          <a:rPr lang="en-US" sz="1400" b="1" i="1" smtClean="0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/>
                            <a:cs typeface="BrowalliaUPC" panose="020B0604020202020204" pitchFamily="34" charset="-34"/>
                          </a:rPr>
                          <m:t>𝒃</m:t>
                        </m:r>
                      </m:e>
                    </m:d>
                    <m:r>
                      <a:rPr lang="en-US" sz="1400" b="1" i="1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mbria Math"/>
                        <a:cs typeface="BrowalliaUPC" panose="020B0604020202020204" pitchFamily="34" charset="-34"/>
                      </a:rPr>
                      <m:t>=</m:t>
                    </m:r>
                    <m:r>
                      <a:rPr lang="en-US" sz="1400" b="1" i="1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mbria Math"/>
                        <a:cs typeface="BrowalliaUPC" panose="020B0604020202020204" pitchFamily="34" charset="-34"/>
                      </a:rPr>
                      <m:t>𝟒</m:t>
                    </m:r>
                    <m:r>
                      <a:rPr lang="en-US" sz="1400" b="1" i="1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mbria Math"/>
                        <a:cs typeface="BrowalliaUPC" panose="020B0604020202020204" pitchFamily="34" charset="-34"/>
                      </a:rPr>
                      <m:t>∗</m:t>
                    </m:r>
                    <m:d>
                      <m:dPr>
                        <m:ctrlPr>
                          <a:rPr lang="en-US" sz="1400" b="1" i="1" smtClean="0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/>
                            <a:cs typeface="BrowalliaUPC" panose="020B0604020202020204" pitchFamily="34" charset="-34"/>
                          </a:rPr>
                        </m:ctrlPr>
                      </m:dPr>
                      <m:e>
                        <m:r>
                          <a:rPr lang="en-US" sz="1400" b="1" i="1" smtClean="0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/>
                            <a:cs typeface="BrowalliaUPC" panose="020B0604020202020204" pitchFamily="34" charset="-34"/>
                          </a:rPr>
                          <m:t>𝟐𝟒</m:t>
                        </m:r>
                        <m:r>
                          <a:rPr lang="en-US" sz="1400" b="1" i="1" smtClean="0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/>
                            <a:cs typeface="BrowalliaUPC" panose="020B0604020202020204" pitchFamily="34" charset="-34"/>
                          </a:rPr>
                          <m:t>+</m:t>
                        </m:r>
                        <m:r>
                          <a:rPr lang="en-US" sz="1400" b="1" i="1" smtClean="0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/>
                            <a:cs typeface="BrowalliaUPC" panose="020B0604020202020204" pitchFamily="34" charset="-34"/>
                          </a:rPr>
                          <m:t>𝟐𝟎</m:t>
                        </m:r>
                        <m:r>
                          <a:rPr lang="en-US" sz="1400" b="1" i="1" smtClean="0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/>
                            <a:cs typeface="BrowalliaUPC" panose="020B0604020202020204" pitchFamily="34" charset="-34"/>
                          </a:rPr>
                          <m:t>+</m:t>
                        </m:r>
                        <m:r>
                          <a:rPr lang="en-US" sz="1400" b="1" i="1" smtClean="0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/>
                            <a:cs typeface="BrowalliaUPC" panose="020B0604020202020204" pitchFamily="34" charset="-34"/>
                          </a:rPr>
                          <m:t>𝟏𝟖</m:t>
                        </m:r>
                        <m:r>
                          <a:rPr lang="en-US" sz="1400" b="1" i="1" smtClean="0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/>
                            <a:cs typeface="BrowalliaUPC" panose="020B0604020202020204" pitchFamily="34" charset="-34"/>
                          </a:rPr>
                          <m:t>+</m:t>
                        </m:r>
                        <m:r>
                          <a:rPr lang="en-US" sz="1400" b="1" i="1" smtClean="0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/>
                            <a:cs typeface="BrowalliaUPC" panose="020B0604020202020204" pitchFamily="34" charset="-34"/>
                          </a:rPr>
                          <m:t>𝟏𝟕</m:t>
                        </m:r>
                        <m:r>
                          <a:rPr lang="en-US" sz="1400" b="1" i="1" smtClean="0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/>
                            <a:cs typeface="BrowalliaUPC" panose="020B0604020202020204" pitchFamily="34" charset="-34"/>
                          </a:rPr>
                          <m:t>+</m:t>
                        </m:r>
                        <m:r>
                          <a:rPr lang="en-US" sz="1400" b="1" i="1" smtClean="0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/>
                            <a:cs typeface="BrowalliaUPC" panose="020B0604020202020204" pitchFamily="34" charset="-34"/>
                          </a:rPr>
                          <m:t>𝟐𝟏</m:t>
                        </m:r>
                      </m:e>
                    </m:d>
                    <m:r>
                      <a:rPr lang="en-US" sz="1400" b="1" i="1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mbria Math"/>
                        <a:cs typeface="BrowalliaUPC" panose="020B0604020202020204" pitchFamily="34" charset="-34"/>
                      </a:rPr>
                      <m:t>=</m:t>
                    </m:r>
                    <m:r>
                      <a:rPr lang="en-US" sz="1400" b="1" i="1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/>
                        <a:cs typeface="BrowalliaUPC" panose="020B0604020202020204" pitchFamily="34" charset="-34"/>
                      </a:rPr>
                      <m:t>𝟒𝟎𝟎</m:t>
                    </m:r>
                  </m:oMath>
                </a14:m>
                <a:endParaRPr lang="en-US" sz="1400" b="1" dirty="0" smtClean="0">
                  <a:solidFill>
                    <a:schemeClr val="accent6">
                      <a:lumMod val="75000"/>
                    </a:schemeClr>
                  </a:solidFill>
                  <a:latin typeface="BrowalliaUPC" panose="020B0604020202020204" pitchFamily="34" charset="-34"/>
                  <a:cs typeface="BrowalliaUPC" panose="020B0604020202020204" pitchFamily="34" charset="-34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  <a:defRPr/>
                </a:pPr>
                <a14:m>
                  <m:oMath xmlns:m="http://schemas.openxmlformats.org/officeDocument/2006/math">
                    <m:r>
                      <a:rPr lang="en-US" sz="1400" b="1" i="1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mbria Math"/>
                        <a:cs typeface="BrowalliaUPC" panose="020B0604020202020204" pitchFamily="34" charset="-34"/>
                      </a:rPr>
                      <m:t>𝑩</m:t>
                    </m:r>
                    <m:d>
                      <m:dPr>
                        <m:ctrlPr>
                          <a:rPr lang="en-US" sz="1400" b="1" i="1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/>
                            <a:cs typeface="BrowalliaUPC" panose="020B0604020202020204" pitchFamily="34" charset="-34"/>
                          </a:rPr>
                        </m:ctrlPr>
                      </m:dPr>
                      <m:e>
                        <m:r>
                          <a:rPr lang="en-US" sz="1400" b="1" i="1" smtClean="0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/>
                            <a:cs typeface="BrowalliaUPC" panose="020B0604020202020204" pitchFamily="34" charset="-34"/>
                          </a:rPr>
                          <m:t>𝒄</m:t>
                        </m:r>
                      </m:e>
                    </m:d>
                    <m:r>
                      <a:rPr lang="en-US" sz="1400" b="1" i="1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mbria Math"/>
                        <a:cs typeface="BrowalliaUPC" panose="020B0604020202020204" pitchFamily="34" charset="-34"/>
                      </a:rPr>
                      <m:t>=</m:t>
                    </m:r>
                    <m:r>
                      <a:rPr lang="en-US" sz="1400" b="1" i="1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mbria Math"/>
                        <a:cs typeface="BrowalliaUPC" panose="020B0604020202020204" pitchFamily="34" charset="-34"/>
                      </a:rPr>
                      <m:t>𝟑</m:t>
                    </m:r>
                    <m:r>
                      <a:rPr lang="en-US" sz="1400" b="1" i="1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mbria Math"/>
                        <a:cs typeface="BrowalliaUPC" panose="020B0604020202020204" pitchFamily="34" charset="-34"/>
                      </a:rPr>
                      <m:t>∗</m:t>
                    </m:r>
                    <m:r>
                      <a:rPr lang="en-US" sz="1400" b="1" i="1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mbria Math"/>
                        <a:cs typeface="BrowalliaUPC" panose="020B0604020202020204" pitchFamily="34" charset="-34"/>
                      </a:rPr>
                      <m:t>𝟐𝟒</m:t>
                    </m:r>
                    <m:r>
                      <a:rPr lang="en-US" sz="1400" b="1" i="1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mbria Math"/>
                        <a:cs typeface="BrowalliaUPC" panose="020B0604020202020204" pitchFamily="34" charset="-34"/>
                      </a:rPr>
                      <m:t>+</m:t>
                    </m:r>
                    <m:r>
                      <a:rPr lang="en-US" sz="1400" b="1" i="1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mbria Math"/>
                        <a:cs typeface="BrowalliaUPC" panose="020B0604020202020204" pitchFamily="34" charset="-34"/>
                      </a:rPr>
                      <m:t>𝟓</m:t>
                    </m:r>
                    <m:r>
                      <a:rPr lang="en-US" sz="1400" b="1" i="1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mbria Math"/>
                        <a:cs typeface="BrowalliaUPC" panose="020B0604020202020204" pitchFamily="34" charset="-34"/>
                      </a:rPr>
                      <m:t>∗</m:t>
                    </m:r>
                    <m:r>
                      <a:rPr lang="en-US" sz="1400" b="1" i="1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mbria Math"/>
                        <a:cs typeface="BrowalliaUPC" panose="020B0604020202020204" pitchFamily="34" charset="-34"/>
                      </a:rPr>
                      <m:t>𝟐𝟎</m:t>
                    </m:r>
                    <m:r>
                      <a:rPr lang="en-US" sz="1400" b="1" i="1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mbria Math"/>
                        <a:cs typeface="BrowalliaUPC" panose="020B0604020202020204" pitchFamily="34" charset="-34"/>
                      </a:rPr>
                      <m:t>+</m:t>
                    </m:r>
                    <m:r>
                      <a:rPr lang="en-US" sz="1400" b="1" i="1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mbria Math"/>
                        <a:cs typeface="BrowalliaUPC" panose="020B0604020202020204" pitchFamily="34" charset="-34"/>
                      </a:rPr>
                      <m:t>𝟑</m:t>
                    </m:r>
                    <m:r>
                      <a:rPr lang="en-US" sz="1400" b="1" i="1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mbria Math"/>
                        <a:cs typeface="BrowalliaUPC" panose="020B0604020202020204" pitchFamily="34" charset="-34"/>
                      </a:rPr>
                      <m:t>∗</m:t>
                    </m:r>
                    <m:r>
                      <a:rPr lang="en-US" sz="1400" b="1" i="1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mbria Math"/>
                        <a:cs typeface="BrowalliaUPC" panose="020B0604020202020204" pitchFamily="34" charset="-34"/>
                      </a:rPr>
                      <m:t>𝟏𝟖</m:t>
                    </m:r>
                    <m:r>
                      <a:rPr lang="en-US" sz="1400" b="1" i="1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mbria Math"/>
                        <a:cs typeface="BrowalliaUPC" panose="020B0604020202020204" pitchFamily="34" charset="-34"/>
                      </a:rPr>
                      <m:t>+</m:t>
                    </m:r>
                    <m:r>
                      <a:rPr lang="en-US" sz="1400" b="1" i="1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mbria Math"/>
                        <a:cs typeface="BrowalliaUPC" panose="020B0604020202020204" pitchFamily="34" charset="-34"/>
                      </a:rPr>
                      <m:t>𝟐</m:t>
                    </m:r>
                    <m:r>
                      <a:rPr lang="en-US" sz="1400" b="1" i="1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mbria Math"/>
                        <a:cs typeface="BrowalliaUPC" panose="020B0604020202020204" pitchFamily="34" charset="-34"/>
                      </a:rPr>
                      <m:t>∗</m:t>
                    </m:r>
                    <m:r>
                      <a:rPr lang="en-US" sz="1400" b="1" i="1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mbria Math"/>
                        <a:cs typeface="BrowalliaUPC" panose="020B0604020202020204" pitchFamily="34" charset="-34"/>
                      </a:rPr>
                      <m:t>𝟏𝟕</m:t>
                    </m:r>
                    <m:r>
                      <a:rPr lang="en-US" sz="1400" b="1" i="1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mbria Math"/>
                        <a:cs typeface="BrowalliaUPC" panose="020B0604020202020204" pitchFamily="34" charset="-34"/>
                      </a:rPr>
                      <m:t>+</m:t>
                    </m:r>
                    <m:r>
                      <a:rPr lang="en-US" sz="1400" b="1" i="1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mbria Math"/>
                        <a:cs typeface="BrowalliaUPC" panose="020B0604020202020204" pitchFamily="34" charset="-34"/>
                      </a:rPr>
                      <m:t>𝟏</m:t>
                    </m:r>
                    <m:r>
                      <a:rPr lang="en-US" sz="1400" b="1" i="1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mbria Math"/>
                        <a:cs typeface="BrowalliaUPC" panose="020B0604020202020204" pitchFamily="34" charset="-34"/>
                      </a:rPr>
                      <m:t>∗</m:t>
                    </m:r>
                    <m:r>
                      <a:rPr lang="en-US" sz="1400" b="1" i="1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mbria Math"/>
                        <a:cs typeface="BrowalliaUPC" panose="020B0604020202020204" pitchFamily="34" charset="-34"/>
                      </a:rPr>
                      <m:t>𝟐𝟏</m:t>
                    </m:r>
                    <m:r>
                      <a:rPr lang="en-US" sz="1400" b="1" i="1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mbria Math"/>
                        <a:cs typeface="BrowalliaUPC" panose="020B0604020202020204" pitchFamily="34" charset="-34"/>
                      </a:rPr>
                      <m:t>=</m:t>
                    </m:r>
                    <m:r>
                      <a:rPr lang="en-US" sz="1400" b="1" i="1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mbria Math"/>
                        <a:cs typeface="BrowalliaUPC" panose="020B0604020202020204" pitchFamily="34" charset="-34"/>
                      </a:rPr>
                      <m:t>𝟐𝟖𝟏</m:t>
                    </m:r>
                  </m:oMath>
                </a14:m>
                <a:endParaRPr lang="en-US" sz="14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BrowalliaUPC" panose="020B0604020202020204" pitchFamily="34" charset="-34"/>
                  <a:cs typeface="BrowalliaUPC" panose="020B0604020202020204" pitchFamily="34" charset="-34"/>
                </a:endParaRPr>
              </a:p>
            </p:txBody>
          </p:sp>
        </mc:Choice>
        <mc:Fallback xmlns=""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5976" y="4581128"/>
                <a:ext cx="4932548" cy="738664"/>
              </a:xfrm>
              <a:prstGeom prst="rect">
                <a:avLst/>
              </a:prstGeom>
              <a:blipFill rotWithShape="1">
                <a:blip r:embed="rId3"/>
                <a:stretch>
                  <a:fillRect l="-247" t="-1639" b="-245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Прямоугольник 9"/>
          <p:cNvSpPr/>
          <p:nvPr/>
        </p:nvSpPr>
        <p:spPr>
          <a:xfrm>
            <a:off x="6588224" y="1140714"/>
            <a:ext cx="264207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chevalier de </a:t>
            </a:r>
            <a:r>
              <a:rPr lang="en-US" sz="2000" b="1" dirty="0" err="1" smtClean="0">
                <a:latin typeface="BrowalliaUPC" panose="020B0604020202020204" pitchFamily="34" charset="-34"/>
                <a:cs typeface="BrowalliaUPC" panose="020B0604020202020204" pitchFamily="34" charset="-34"/>
              </a:rPr>
              <a:t>Borda</a:t>
            </a:r>
            <a:r>
              <a:rPr lang="en-US" sz="2000" b="1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 (1733-1799)</a:t>
            </a: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7099" y="1529046"/>
            <a:ext cx="1973373" cy="295861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6" name="Прямоугольник 15"/>
              <p:cNvSpPr/>
              <p:nvPr/>
            </p:nvSpPr>
            <p:spPr>
              <a:xfrm>
                <a:off x="5390178" y="5264532"/>
                <a:ext cx="187628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Candidate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/>
                      </a:rPr>
                      <m:t>𝑏</m:t>
                    </m:r>
                  </m:oMath>
                </a14:m>
                <a:r>
                  <a:rPr lang="en-US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 wins!</a:t>
                </a:r>
                <a:endParaRPr lang="ru-RU" dirty="0"/>
              </a:p>
            </p:txBody>
          </p:sp>
        </mc:Choice>
        <mc:Fallback xmlns="">
          <p:sp>
            <p:nvSpPr>
              <p:cNvPr id="16" name="Прямоугольник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0178" y="5264532"/>
                <a:ext cx="1876283" cy="369332"/>
              </a:xfrm>
              <a:prstGeom prst="rect">
                <a:avLst/>
              </a:prstGeom>
              <a:blipFill rotWithShape="1">
                <a:blip r:embed="rId5"/>
                <a:stretch>
                  <a:fillRect l="-2597" t="-8333" r="-2273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Прямоугольник 22"/>
          <p:cNvSpPr/>
          <p:nvPr/>
        </p:nvSpPr>
        <p:spPr>
          <a:xfrm>
            <a:off x="5119020" y="6021288"/>
            <a:ext cx="558047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Pros: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finds a compromise</a:t>
            </a:r>
          </a:p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Cons: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is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manipulable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0193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6" grpId="0"/>
      <p:bldP spid="2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927608" y="2599672"/>
            <a:ext cx="7676840" cy="1117359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Normative approach to mechanisms</a:t>
            </a:r>
            <a:endParaRPr lang="ru-RU" b="1" dirty="0">
              <a:solidFill>
                <a:schemeClr val="tx1">
                  <a:lumMod val="75000"/>
                  <a:lumOff val="25000"/>
                </a:schemeClr>
              </a:solidFill>
              <a:cs typeface="BrowalliaUPC" panose="020B0604020202020204" pitchFamily="34" charset="-34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71600" y="3247745"/>
            <a:ext cx="4536504" cy="72008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5226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179513" y="1412776"/>
            <a:ext cx="5544615" cy="1080120"/>
            <a:chOff x="591040" y="5335070"/>
            <a:chExt cx="8208913" cy="1037072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591040" y="5471275"/>
              <a:ext cx="8208912" cy="90086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defRPr/>
              </a:pPr>
              <a:r>
                <a:rPr lang="en-US" sz="1700" dirty="0" smtClean="0">
                  <a:solidFill>
                    <a:schemeClr val="tx1"/>
                  </a:solidFill>
                  <a:latin typeface="Bell MT" panose="02020503060305020303" pitchFamily="18" charset="0"/>
                  <a:cs typeface="BrowalliaUPC" panose="020B0604020202020204" pitchFamily="34" charset="-34"/>
                </a:rPr>
                <a:t>To characterize mechanisms by desired properties (axioms).</a:t>
              </a:r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591041" y="5335070"/>
              <a:ext cx="8208912" cy="34569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4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BrowalliaUPC" panose="020B0604020202020204" pitchFamily="34" charset="-34"/>
                  <a:cs typeface="BrowalliaUPC" panose="020B0604020202020204" pitchFamily="34" charset="-34"/>
                </a:rPr>
                <a:t>The idea of normative approach:</a:t>
              </a:r>
              <a:endParaRPr lang="ru-RU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BrowalliaUPC" panose="020B0604020202020204" pitchFamily="34" charset="-34"/>
              </a:endParaRPr>
            </a:p>
          </p:txBody>
        </p:sp>
      </p:grpSp>
      <p:grpSp>
        <p:nvGrpSpPr>
          <p:cNvPr id="6" name="Группа 5"/>
          <p:cNvGrpSpPr/>
          <p:nvPr/>
        </p:nvGrpSpPr>
        <p:grpSpPr>
          <a:xfrm>
            <a:off x="-3828" y="1"/>
            <a:ext cx="9144001" cy="1052736"/>
            <a:chOff x="-1" y="0"/>
            <a:chExt cx="9144001" cy="1424785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-1" y="0"/>
              <a:ext cx="9144001" cy="1340768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aseline="-25000" dirty="0"/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1063" y="1352777"/>
              <a:ext cx="6768752" cy="7200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aseline="-25000"/>
            </a:p>
          </p:txBody>
        </p:sp>
      </p:grpSp>
      <p:sp>
        <p:nvSpPr>
          <p:cNvPr id="9" name="Заголовок 1"/>
          <p:cNvSpPr txBox="1">
            <a:spLocks/>
          </p:cNvSpPr>
          <p:nvPr/>
        </p:nvSpPr>
        <p:spPr>
          <a:xfrm>
            <a:off x="107504" y="188640"/>
            <a:ext cx="8712968" cy="1152129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000" b="1" dirty="0" smtClean="0">
                <a:solidFill>
                  <a:schemeClr val="bg1">
                    <a:lumMod val="95000"/>
                  </a:schemeClr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Normative approach</a:t>
            </a:r>
            <a:endParaRPr lang="ru-RU" sz="4000" b="1" dirty="0" smtClean="0">
              <a:solidFill>
                <a:schemeClr val="bg1">
                  <a:lumMod val="95000"/>
                </a:schemeClr>
              </a:solidFill>
              <a:cs typeface="BrowalliaUPC" panose="020B0604020202020204" pitchFamily="34" charset="-34"/>
            </a:endParaRPr>
          </a:p>
          <a:p>
            <a:pPr algn="l"/>
            <a:endParaRPr lang="ru-RU" sz="4000" b="1" dirty="0">
              <a:solidFill>
                <a:schemeClr val="bg1">
                  <a:lumMod val="95000"/>
                </a:schemeClr>
              </a:solidFill>
              <a:cs typeface="BrowalliaUPC" panose="020B0604020202020204" pitchFamily="34" charset="-34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5868144" y="1378927"/>
            <a:ext cx="339773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Kenneth Arrow</a:t>
            </a:r>
            <a:r>
              <a:rPr lang="en-US" dirty="0"/>
              <a:t> </a:t>
            </a:r>
            <a:r>
              <a:rPr lang="en-US" dirty="0" smtClean="0"/>
              <a:t>(1921 </a:t>
            </a:r>
            <a:r>
              <a:rPr lang="en-US" dirty="0"/>
              <a:t>– </a:t>
            </a:r>
            <a:r>
              <a:rPr lang="en-US" dirty="0" smtClean="0"/>
              <a:t>2017</a:t>
            </a:r>
            <a:r>
              <a:rPr lang="en-US" dirty="0"/>
              <a:t>)</a:t>
            </a:r>
            <a:endParaRPr lang="en-US" b="1" dirty="0">
              <a:latin typeface="BrowalliaUPC" panose="020B0604020202020204" pitchFamily="34" charset="-34"/>
              <a:cs typeface="BrowalliaUPC" panose="020B0604020202020204" pitchFamily="34" charset="-34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Nobel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prize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1972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for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contributions to welfare economics and general equilibrium theory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The founder of modern social choice</a:t>
            </a: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0083" y="3140968"/>
            <a:ext cx="2084405" cy="260550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0" name="Прямоугольник 19"/>
              <p:cNvSpPr/>
              <p:nvPr/>
            </p:nvSpPr>
            <p:spPr>
              <a:xfrm>
                <a:off x="251520" y="2927846"/>
                <a:ext cx="6514468" cy="107721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2400" b="1" dirty="0" smtClean="0">
                    <a:latin typeface="Bell MT" panose="02020503060305020303" pitchFamily="18" charset="0"/>
                    <a:cs typeface="BrowalliaUPC" panose="020B0604020202020204" pitchFamily="34" charset="-34"/>
                  </a:rPr>
                  <a:t>Two basic axioms:</a:t>
                </a:r>
              </a:p>
              <a:p>
                <a:r>
                  <a:rPr lang="en-US" sz="1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Bell MT" panose="02020503060305020303" pitchFamily="18" charset="0"/>
                    <a:cs typeface="BrowalliaUPC" panose="020B0604020202020204" pitchFamily="34" charset="-34"/>
                  </a:rPr>
                  <a:t>An </a:t>
                </a:r>
                <a:r>
                  <a:rPr lang="en-US" sz="16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Bell MT" panose="02020503060305020303" pitchFamily="18" charset="0"/>
                    <a:cs typeface="BrowalliaUPC" panose="020B0604020202020204" pitchFamily="34" charset="-34"/>
                  </a:rPr>
                  <a:t>alternative </a:t>
                </a:r>
                <a14:m>
                  <m:oMath xmlns:m="http://schemas.openxmlformats.org/officeDocument/2006/math">
                    <m:r>
                      <a:rPr lang="en-US" sz="1600" i="1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mbria Math"/>
                        <a:cs typeface="BrowalliaUPC" panose="020B0604020202020204" pitchFamily="34" charset="-34"/>
                      </a:rPr>
                      <m:t>𝑎</m:t>
                    </m:r>
                  </m:oMath>
                </a14:m>
                <a:r>
                  <a:rPr lang="en-US" sz="16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Bell MT" panose="02020503060305020303" pitchFamily="18" charset="0"/>
                    <a:cs typeface="BrowalliaUPC" panose="020B0604020202020204" pitchFamily="34" charset="-34"/>
                  </a:rPr>
                  <a:t> </a:t>
                </a:r>
                <a:r>
                  <a:rPr lang="en-US" sz="1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Bell MT" panose="02020503060305020303" pitchFamily="18" charset="0"/>
                    <a:cs typeface="BrowalliaUPC" panose="020B0604020202020204" pitchFamily="34" charset="-34"/>
                  </a:rPr>
                  <a:t>Pareto-dominates </a:t>
                </a:r>
                <a:r>
                  <a:rPr lang="en-US" sz="16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Bell MT" panose="02020503060305020303" pitchFamily="18" charset="0"/>
                    <a:cs typeface="BrowalliaUPC" panose="020B0604020202020204" pitchFamily="34" charset="-34"/>
                  </a:rPr>
                  <a:t>alternative </a:t>
                </a:r>
                <a14:m>
                  <m:oMath xmlns:m="http://schemas.openxmlformats.org/officeDocument/2006/math">
                    <m:r>
                      <a:rPr lang="en-US" sz="1600" i="1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mbria Math"/>
                        <a:cs typeface="BrowalliaUPC" panose="020B0604020202020204" pitchFamily="34" charset="-34"/>
                      </a:rPr>
                      <m:t>𝑏</m:t>
                    </m:r>
                  </m:oMath>
                </a14:m>
                <a:r>
                  <a:rPr lang="en-US" sz="16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Bell MT" panose="02020503060305020303" pitchFamily="18" charset="0"/>
                    <a:cs typeface="BrowalliaUPC" panose="020B0604020202020204" pitchFamily="34" charset="-34"/>
                  </a:rPr>
                  <a:t> if any agent prefers </a:t>
                </a:r>
                <a14:m>
                  <m:oMath xmlns:m="http://schemas.openxmlformats.org/officeDocument/2006/math">
                    <m:r>
                      <a:rPr lang="en-US" sz="1600" i="1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mbria Math"/>
                        <a:cs typeface="BrowalliaUPC" panose="020B0604020202020204" pitchFamily="34" charset="-34"/>
                      </a:rPr>
                      <m:t>𝑎</m:t>
                    </m:r>
                  </m:oMath>
                </a14:m>
                <a:r>
                  <a:rPr lang="en-US" sz="16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Bell MT" panose="02020503060305020303" pitchFamily="18" charset="0"/>
                    <a:cs typeface="BrowalliaUPC" panose="020B0604020202020204" pitchFamily="34" charset="-34"/>
                  </a:rPr>
                  <a:t> to </a:t>
                </a:r>
                <a14:m>
                  <m:oMath xmlns:m="http://schemas.openxmlformats.org/officeDocument/2006/math">
                    <m:r>
                      <a:rPr lang="en-US" sz="1600" i="1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mbria Math"/>
                        <a:cs typeface="BrowalliaUPC" panose="020B0604020202020204" pitchFamily="34" charset="-34"/>
                      </a:rPr>
                      <m:t>𝑏</m:t>
                    </m:r>
                  </m:oMath>
                </a14:m>
                <a:r>
                  <a:rPr lang="en-US" sz="16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Bell MT" panose="02020503060305020303" pitchFamily="18" charset="0"/>
                    <a:cs typeface="BrowalliaUPC" panose="020B0604020202020204" pitchFamily="34" charset="-34"/>
                  </a:rPr>
                  <a:t>.</a:t>
                </a:r>
              </a:p>
              <a:p>
                <a:endParaRPr lang="ru-RU" sz="2400" b="1" dirty="0"/>
              </a:p>
            </p:txBody>
          </p:sp>
        </mc:Choice>
        <mc:Fallback xmlns="">
          <p:sp>
            <p:nvSpPr>
              <p:cNvPr id="20" name="Прямоугольник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2927846"/>
                <a:ext cx="6514468" cy="1077218"/>
              </a:xfrm>
              <a:prstGeom prst="rect">
                <a:avLst/>
              </a:prstGeom>
              <a:blipFill rotWithShape="1">
                <a:blip r:embed="rId3"/>
                <a:stretch>
                  <a:fillRect l="-468" t="-452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2" name="Группа 21"/>
          <p:cNvGrpSpPr/>
          <p:nvPr/>
        </p:nvGrpSpPr>
        <p:grpSpPr>
          <a:xfrm>
            <a:off x="251520" y="3769328"/>
            <a:ext cx="6135164" cy="883808"/>
            <a:chOff x="591040" y="5335072"/>
            <a:chExt cx="8208913" cy="103707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Прямоугольник 22"/>
                <p:cNvSpPr/>
                <p:nvPr/>
              </p:nvSpPr>
              <p:spPr>
                <a:xfrm>
                  <a:off x="591040" y="5680762"/>
                  <a:ext cx="8208912" cy="691380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just">
                    <a:defRPr/>
                  </a:pPr>
                  <a:endParaRPr lang="en-US" sz="17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Bell MT" panose="02020503060305020303" pitchFamily="18" charset="0"/>
                    <a:cs typeface="BrowalliaUPC" panose="020B0604020202020204" pitchFamily="34" charset="-34"/>
                  </a:endParaRPr>
                </a:p>
                <a:p>
                  <a:pPr algn="just">
                    <a:defRPr/>
                  </a:pPr>
                  <a:endParaRPr lang="en-US" sz="1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Bell MT" panose="02020503060305020303" pitchFamily="18" charset="0"/>
                    <a:cs typeface="BrowalliaUPC" panose="020B0604020202020204" pitchFamily="34" charset="-34"/>
                  </a:endParaRPr>
                </a:p>
                <a:p>
                  <a:pPr algn="just">
                    <a:defRPr/>
                  </a:pPr>
                  <a:r>
                    <a:rPr lang="en-US" sz="1600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Bell MT" panose="02020503060305020303" pitchFamily="18" charset="0"/>
                      <a:cs typeface="BrowalliaUPC" panose="020B0604020202020204" pitchFamily="34" charset="-34"/>
                    </a:rPr>
                    <a:t>A </a:t>
                  </a:r>
                  <a:r>
                    <a:rPr lang="en-US" sz="1600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Bell MT" panose="02020503060305020303" pitchFamily="18" charset="0"/>
                      <a:cs typeface="BrowalliaUPC" panose="020B0604020202020204" pitchFamily="34" charset="-34"/>
                    </a:rPr>
                    <a:t>mechanism </a:t>
                  </a:r>
                  <a14:m>
                    <m:oMath xmlns:m="http://schemas.openxmlformats.org/officeDocument/2006/math">
                      <m:r>
                        <a:rPr lang="en-US" sz="1600" i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/>
                          <a:cs typeface="BrowalliaUPC" panose="020B0604020202020204" pitchFamily="34" charset="-34"/>
                        </a:rPr>
                        <m:t> </m:t>
                      </m:r>
                      <m:r>
                        <a:rPr lang="en-US" sz="1600" i="1" smtClean="0">
                          <a:solidFill>
                            <a:schemeClr val="tx1"/>
                          </a:solidFill>
                          <a:latin typeface="Cambria Math"/>
                          <a:cs typeface="BrowalliaUPC" panose="020B0604020202020204" pitchFamily="34" charset="-34"/>
                        </a:rPr>
                        <m:t>𝑓</m:t>
                      </m:r>
                    </m:oMath>
                  </a14:m>
                  <a:r>
                    <a:rPr lang="en-US" sz="1600" b="1" dirty="0">
                      <a:solidFill>
                        <a:schemeClr val="tx1"/>
                      </a:solidFill>
                      <a:latin typeface="Bell MT" panose="02020503060305020303" pitchFamily="18" charset="0"/>
                      <a:cs typeface="BrowalliaUPC" panose="020B0604020202020204" pitchFamily="34" charset="-34"/>
                    </a:rPr>
                    <a:t> is efficient </a:t>
                  </a:r>
                  <a:r>
                    <a:rPr lang="en-US" sz="1600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Bell MT" panose="02020503060305020303" pitchFamily="18" charset="0"/>
                      <a:cs typeface="BrowalliaUPC" panose="020B0604020202020204" pitchFamily="34" charset="-34"/>
                    </a:rPr>
                    <a:t>if it never selects a </a:t>
                  </a:r>
                  <a:r>
                    <a:rPr lang="en-US" sz="1600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Bell MT" panose="02020503060305020303" pitchFamily="18" charset="0"/>
                      <a:cs typeface="BrowalliaUPC" panose="020B0604020202020204" pitchFamily="34" charset="-34"/>
                    </a:rPr>
                    <a:t>Pareto-dominated alternative</a:t>
                  </a:r>
                  <a:endParaRPr lang="en-US" sz="16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Bell MT" panose="02020503060305020303" pitchFamily="18" charset="0"/>
                    <a:cs typeface="BrowalliaUPC" panose="020B0604020202020204" pitchFamily="34" charset="-34"/>
                  </a:endParaRPr>
                </a:p>
                <a:p>
                  <a:pPr algn="just">
                    <a:defRPr/>
                  </a:pPr>
                  <a:endParaRPr lang="en-US" sz="16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Bell MT" panose="02020503060305020303" pitchFamily="18" charset="0"/>
                    <a:cs typeface="BrowalliaUPC" panose="020B0604020202020204" pitchFamily="34" charset="-34"/>
                  </a:endParaRPr>
                </a:p>
                <a:p>
                  <a:pPr algn="just">
                    <a:defRPr/>
                  </a:pPr>
                  <a:endParaRPr lang="en-US" sz="17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Bell MT" panose="02020503060305020303" pitchFamily="18" charset="0"/>
                    <a:cs typeface="BrowalliaUPC" panose="020B0604020202020204" pitchFamily="34" charset="-34"/>
                  </a:endParaRPr>
                </a:p>
              </p:txBody>
            </p:sp>
          </mc:Choice>
          <mc:Fallback xmlns="">
            <p:sp>
              <p:nvSpPr>
                <p:cNvPr id="23" name="Прямоугольник 2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91040" y="5680762"/>
                  <a:ext cx="8208912" cy="691380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 l="-497" t="-3125" r="-497" b="-13542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4" name="Прямоугольник 23"/>
            <p:cNvSpPr/>
            <p:nvPr/>
          </p:nvSpPr>
          <p:spPr>
            <a:xfrm>
              <a:off x="591041" y="5335072"/>
              <a:ext cx="8208912" cy="34569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4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BrowalliaUPC" panose="020B0604020202020204" pitchFamily="34" charset="-34"/>
                  <a:cs typeface="BrowalliaUPC" panose="020B0604020202020204" pitchFamily="34" charset="-34"/>
                </a:rPr>
                <a:t>Efficiency:</a:t>
              </a:r>
              <a:endParaRPr lang="ru-RU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BrowalliaUPC" panose="020B0604020202020204" pitchFamily="34" charset="-34"/>
              </a:endParaRPr>
            </a:p>
          </p:txBody>
        </p:sp>
      </p:grpSp>
      <p:grpSp>
        <p:nvGrpSpPr>
          <p:cNvPr id="26" name="Группа 25"/>
          <p:cNvGrpSpPr/>
          <p:nvPr/>
        </p:nvGrpSpPr>
        <p:grpSpPr>
          <a:xfrm>
            <a:off x="302010" y="4941166"/>
            <a:ext cx="6084675" cy="1728193"/>
            <a:chOff x="591040" y="5463268"/>
            <a:chExt cx="8208913" cy="908874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7" name="Прямоугольник 26"/>
                <p:cNvSpPr/>
                <p:nvPr/>
              </p:nvSpPr>
              <p:spPr>
                <a:xfrm>
                  <a:off x="591040" y="5680673"/>
                  <a:ext cx="8208912" cy="691469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just">
                    <a:defRPr/>
                  </a:pPr>
                  <a:endParaRPr lang="en-US" sz="17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Bell MT" panose="02020503060305020303" pitchFamily="18" charset="0"/>
                    <a:cs typeface="BrowalliaUPC" panose="020B0604020202020204" pitchFamily="34" charset="-34"/>
                  </a:endParaRPr>
                </a:p>
                <a:p>
                  <a:pPr algn="just">
                    <a:defRPr/>
                  </a:pPr>
                  <a:endParaRPr lang="en-US" sz="1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Bell MT" panose="02020503060305020303" pitchFamily="18" charset="0"/>
                    <a:cs typeface="BrowalliaUPC" panose="020B0604020202020204" pitchFamily="34" charset="-34"/>
                  </a:endParaRPr>
                </a:p>
                <a:p>
                  <a:pPr algn="just">
                    <a:defRPr/>
                  </a:pPr>
                  <a:r>
                    <a:rPr lang="en-US" sz="1600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Bell MT" panose="02020503060305020303" pitchFamily="18" charset="0"/>
                      <a:cs typeface="BrowalliaUPC" panose="020B0604020202020204" pitchFamily="34" charset="-34"/>
                    </a:rPr>
                    <a:t>A mechanism </a:t>
                  </a:r>
                  <a:r>
                    <a:rPr lang="en-US" sz="1600" b="1" dirty="0" smtClean="0">
                      <a:solidFill>
                        <a:schemeClr val="tx1"/>
                      </a:solidFill>
                      <a:latin typeface="Bell MT" panose="02020503060305020303" pitchFamily="18" charset="0"/>
                      <a:cs typeface="BrowalliaUPC" panose="020B0604020202020204" pitchFamily="34" charset="-34"/>
                    </a:rPr>
                    <a:t>is strategy-proof </a:t>
                  </a:r>
                  <a:r>
                    <a:rPr lang="en-US" sz="1600" dirty="0" smtClean="0">
                      <a:solidFill>
                        <a:schemeClr val="tx1"/>
                      </a:solidFill>
                      <a:latin typeface="Bell MT" panose="02020503060305020303" pitchFamily="18" charset="0"/>
                      <a:cs typeface="BrowalliaUPC" panose="020B0604020202020204" pitchFamily="34" charset="-34"/>
                    </a:rPr>
                    <a:t>if </a:t>
                  </a:r>
                  <a:r>
                    <a:rPr lang="en-US" sz="1600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Bell MT" panose="02020503060305020303" pitchFamily="18" charset="0"/>
                      <a:cs typeface="BrowalliaUPC" panose="020B0604020202020204" pitchFamily="34" charset="-34"/>
                    </a:rPr>
                    <a:t>for any preference profile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1600" i="1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/>
                              <a:cs typeface="BrowalliaUPC" panose="020B0604020202020204" pitchFamily="34" charset="-34"/>
                            </a:rPr>
                          </m:ctrlPr>
                        </m:sSubPr>
                        <m:e>
                          <m:r>
                            <a:rPr lang="en-US" sz="1600" i="1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/>
                              <a:cs typeface="BrowalliaUPC" panose="020B0604020202020204" pitchFamily="34" charset="-34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sz="1600" i="1">
                                  <a:solidFill>
                                    <a:schemeClr val="tx1">
                                      <a:lumMod val="75000"/>
                                      <a:lumOff val="25000"/>
                                    </a:schemeClr>
                                  </a:solidFill>
                                  <a:latin typeface="Cambria Math"/>
                                  <a:ea typeface="Cambria Math"/>
                                  <a:cs typeface="BrowalliaUPC" panose="020B0604020202020204" pitchFamily="34" charset="-34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solidFill>
                                    <a:schemeClr val="tx1">
                                      <a:lumMod val="75000"/>
                                      <a:lumOff val="25000"/>
                                    </a:schemeClr>
                                  </a:solidFill>
                                  <a:latin typeface="Cambria Math"/>
                                  <a:ea typeface="Cambria Math"/>
                                  <a:cs typeface="BrowalliaUPC" panose="020B0604020202020204" pitchFamily="34" charset="-34"/>
                                </a:rPr>
                                <m:t>≻</m:t>
                              </m:r>
                            </m:e>
                            <m:sub>
                              <m:r>
                                <a:rPr lang="en-US" sz="1600" i="1">
                                  <a:solidFill>
                                    <a:schemeClr val="tx1">
                                      <a:lumMod val="75000"/>
                                      <a:lumOff val="25000"/>
                                    </a:schemeClr>
                                  </a:solidFill>
                                  <a:latin typeface="Cambria Math"/>
                                  <a:ea typeface="Cambria Math"/>
                                  <a:cs typeface="BrowalliaUPC" panose="020B0604020202020204" pitchFamily="34" charset="-34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sz="1600" i="1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/>
                              <a:cs typeface="BrowalliaUPC" panose="020B0604020202020204" pitchFamily="34" charset="-34"/>
                            </a:rPr>
                            <m:t>)</m:t>
                          </m:r>
                        </m:e>
                        <m:sub>
                          <m:r>
                            <a:rPr lang="en-US" sz="1600" i="1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/>
                              <a:cs typeface="BrowalliaUPC" panose="020B0604020202020204" pitchFamily="34" charset="-34"/>
                            </a:rPr>
                            <m:t>𝑖</m:t>
                          </m:r>
                          <m:r>
                            <a:rPr lang="en-US" sz="1600" i="1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/>
                              <a:ea typeface="Cambria Math"/>
                              <a:cs typeface="BrowalliaUPC" panose="020B0604020202020204" pitchFamily="34" charset="-34"/>
                            </a:rPr>
                            <m:t>∈</m:t>
                          </m:r>
                          <m:r>
                            <a:rPr lang="en-US" sz="1600" i="1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/>
                              <a:ea typeface="Cambria Math"/>
                              <a:cs typeface="BrowalliaUPC" panose="020B0604020202020204" pitchFamily="34" charset="-34"/>
                            </a:rPr>
                            <m:t>𝑁</m:t>
                          </m:r>
                        </m:sub>
                      </m:sSub>
                    </m:oMath>
                  </a14:m>
                  <a:r>
                    <a:rPr lang="en-US" sz="1600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Bell MT" panose="02020503060305020303" pitchFamily="18" charset="0"/>
                      <a:cs typeface="BrowalliaUPC" panose="020B0604020202020204" pitchFamily="34" charset="-34"/>
                    </a:rPr>
                    <a:t>,  </a:t>
                  </a:r>
                  <a:r>
                    <a:rPr lang="en-US" sz="1600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Bell MT" panose="02020503060305020303" pitchFamily="18" charset="0"/>
                      <a:cs typeface="BrowalliaUPC" panose="020B0604020202020204" pitchFamily="34" charset="-34"/>
                    </a:rPr>
                    <a:t>any agent </a:t>
                  </a:r>
                  <a14:m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/>
                          <a:cs typeface="BrowalliaUPC" panose="020B0604020202020204" pitchFamily="34" charset="-34"/>
                        </a:rPr>
                        <m:t>𝑖</m:t>
                      </m:r>
                    </m:oMath>
                  </a14:m>
                  <a:r>
                    <a:rPr lang="en-US" sz="1600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Bell MT" panose="02020503060305020303" pitchFamily="18" charset="0"/>
                      <a:cs typeface="BrowalliaUPC" panose="020B0604020202020204" pitchFamily="34" charset="-34"/>
                    </a:rPr>
                    <a:t> and his misreport </a:t>
                  </a:r>
                  <a14:m>
                    <m:oMath xmlns:m="http://schemas.openxmlformats.org/officeDocument/2006/math">
                      <m:acc>
                        <m:accPr>
                          <m:chr m:val="̃"/>
                          <m:ctrlPr>
                            <a:rPr lang="en-US" sz="1600" i="1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/>
                              <a:ea typeface="Cambria Math"/>
                              <a:cs typeface="BrowalliaUPC" panose="020B0604020202020204" pitchFamily="34" charset="-34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sz="1600" i="1">
                                  <a:solidFill>
                                    <a:schemeClr val="tx1">
                                      <a:lumMod val="75000"/>
                                      <a:lumOff val="25000"/>
                                    </a:schemeClr>
                                  </a:solidFill>
                                  <a:latin typeface="Cambria Math"/>
                                  <a:ea typeface="Cambria Math"/>
                                  <a:cs typeface="BrowalliaUPC" panose="020B0604020202020204" pitchFamily="34" charset="-34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solidFill>
                                    <a:schemeClr val="tx1">
                                      <a:lumMod val="75000"/>
                                      <a:lumOff val="25000"/>
                                    </a:schemeClr>
                                  </a:solidFill>
                                  <a:latin typeface="Cambria Math"/>
                                  <a:ea typeface="Cambria Math"/>
                                  <a:cs typeface="BrowalliaUPC" panose="020B0604020202020204" pitchFamily="34" charset="-34"/>
                                </a:rPr>
                                <m:t>≻</m:t>
                              </m:r>
                            </m:e>
                            <m:sub>
                              <m:r>
                                <a:rPr lang="en-US" sz="1600" i="1">
                                  <a:solidFill>
                                    <a:schemeClr val="tx1">
                                      <a:lumMod val="75000"/>
                                      <a:lumOff val="25000"/>
                                    </a:schemeClr>
                                  </a:solidFill>
                                  <a:latin typeface="Cambria Math"/>
                                  <a:ea typeface="Cambria Math"/>
                                  <a:cs typeface="BrowalliaUPC" panose="020B0604020202020204" pitchFamily="34" charset="-34"/>
                                </a:rPr>
                                <m:t>𝑖</m:t>
                              </m:r>
                            </m:sub>
                          </m:sSub>
                        </m:e>
                      </m:acc>
                    </m:oMath>
                  </a14:m>
                  <a:r>
                    <a:rPr lang="en-US" sz="1600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Bell MT" panose="02020503060305020303" pitchFamily="18" charset="0"/>
                      <a:cs typeface="BrowalliaUPC" panose="020B0604020202020204" pitchFamily="34" charset="-34"/>
                    </a:rPr>
                    <a:t> we have</a:t>
                  </a:r>
                </a:p>
                <a:p>
                  <a:pPr algn="ctr">
                    <a:defRPr/>
                  </a:pPr>
                  <a14:m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/>
                          <a:cs typeface="BrowalliaUPC" panose="020B0604020202020204" pitchFamily="34" charset="-34"/>
                        </a:rPr>
                        <m:t>𝑓</m:t>
                      </m:r>
                      <m:r>
                        <a:rPr lang="en-US" sz="1600" b="0" i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/>
                          <a:cs typeface="BrowalliaUPC" panose="020B0604020202020204" pitchFamily="34" charset="-34"/>
                        </a:rPr>
                        <m:t>[</m:t>
                      </m:r>
                      <m:sSub>
                        <m:sSubPr>
                          <m:ctrlPr>
                            <a:rPr lang="en-US" sz="1600" i="1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/>
                              <a:cs typeface="BrowalliaUPC" panose="020B0604020202020204" pitchFamily="34" charset="-34"/>
                            </a:rPr>
                          </m:ctrlPr>
                        </m:sSubPr>
                        <m:e>
                          <m:r>
                            <a:rPr lang="en-US" sz="1600" i="1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/>
                              <a:cs typeface="BrowalliaUPC" panose="020B0604020202020204" pitchFamily="34" charset="-34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sz="1600" i="1">
                                  <a:solidFill>
                                    <a:schemeClr val="tx1">
                                      <a:lumMod val="75000"/>
                                      <a:lumOff val="25000"/>
                                    </a:schemeClr>
                                  </a:solidFill>
                                  <a:latin typeface="Cambria Math"/>
                                  <a:ea typeface="Cambria Math"/>
                                  <a:cs typeface="BrowalliaUPC" panose="020B0604020202020204" pitchFamily="34" charset="-34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solidFill>
                                    <a:schemeClr val="tx1">
                                      <a:lumMod val="75000"/>
                                      <a:lumOff val="25000"/>
                                    </a:schemeClr>
                                  </a:solidFill>
                                  <a:latin typeface="Cambria Math"/>
                                  <a:ea typeface="Cambria Math"/>
                                  <a:cs typeface="BrowalliaUPC" panose="020B0604020202020204" pitchFamily="34" charset="-34"/>
                                </a:rPr>
                                <m:t>≻</m:t>
                              </m:r>
                            </m:e>
                            <m:sub>
                              <m:r>
                                <a:rPr lang="en-US" sz="1600" i="1">
                                  <a:solidFill>
                                    <a:schemeClr val="tx1">
                                      <a:lumMod val="75000"/>
                                      <a:lumOff val="25000"/>
                                    </a:schemeClr>
                                  </a:solidFill>
                                  <a:latin typeface="Cambria Math"/>
                                  <a:ea typeface="Cambria Math"/>
                                  <a:cs typeface="BrowalliaUPC" panose="020B0604020202020204" pitchFamily="34" charset="-34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sz="1600" i="1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/>
                              <a:cs typeface="BrowalliaUPC" panose="020B0604020202020204" pitchFamily="34" charset="-34"/>
                            </a:rPr>
                            <m:t>)</m:t>
                          </m:r>
                        </m:e>
                        <m:sub>
                          <m:r>
                            <a:rPr lang="en-US" sz="1600" i="1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/>
                              <a:cs typeface="BrowalliaUPC" panose="020B0604020202020204" pitchFamily="34" charset="-34"/>
                            </a:rPr>
                            <m:t>𝑖</m:t>
                          </m:r>
                          <m:r>
                            <a:rPr lang="en-US" sz="1600" i="1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/>
                              <a:ea typeface="Cambria Math"/>
                              <a:cs typeface="BrowalliaUPC" panose="020B0604020202020204" pitchFamily="34" charset="-34"/>
                            </a:rPr>
                            <m:t>∈</m:t>
                          </m:r>
                          <m:r>
                            <a:rPr lang="en-US" sz="1600" i="1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/>
                              <a:ea typeface="Cambria Math"/>
                              <a:cs typeface="BrowalliaUPC" panose="020B0604020202020204" pitchFamily="34" charset="-34"/>
                            </a:rPr>
                            <m:t>𝑁</m:t>
                          </m:r>
                        </m:sub>
                      </m:sSub>
                      <m:r>
                        <a:rPr lang="en-US" sz="1600" b="0" i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/>
                          <a:cs typeface="BrowalliaUPC" panose="020B0604020202020204" pitchFamily="34" charset="-34"/>
                        </a:rPr>
                        <m:t>]</m:t>
                      </m:r>
                    </m:oMath>
                  </a14:m>
                  <a:r>
                    <a:rPr lang="en-US" sz="1600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ea typeface="Cambria Math"/>
                      <a:cs typeface="BrowalliaUPC" panose="020B0604020202020204" pitchFamily="34" charset="-34"/>
                    </a:rPr>
                    <a:t>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1600" i="1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/>
                              <a:ea typeface="Cambria Math"/>
                              <a:cs typeface="BrowalliaUPC" panose="020B0604020202020204" pitchFamily="34" charset="-34"/>
                            </a:rPr>
                          </m:ctrlPr>
                        </m:sSubPr>
                        <m:e>
                          <m:r>
                            <a:rPr lang="en-US" sz="1600" i="1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/>
                              <a:ea typeface="Cambria Math"/>
                              <a:cs typeface="BrowalliaUPC" panose="020B0604020202020204" pitchFamily="34" charset="-34"/>
                            </a:rPr>
                            <m:t>≻</m:t>
                          </m:r>
                        </m:e>
                        <m:sub>
                          <m:r>
                            <a:rPr lang="en-US" sz="1600" i="1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/>
                              <a:ea typeface="Cambria Math"/>
                              <a:cs typeface="BrowalliaUPC" panose="020B0604020202020204" pitchFamily="34" charset="-34"/>
                            </a:rPr>
                            <m:t>𝑖</m:t>
                          </m:r>
                        </m:sub>
                      </m:sSub>
                    </m:oMath>
                  </a14:m>
                  <a:r>
                    <a:rPr lang="en-US" sz="1600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cs typeface="BrowalliaUPC" panose="020B0604020202020204" pitchFamily="34" charset="-34"/>
                    </a:rPr>
                    <a:t> </a:t>
                  </a:r>
                  <a14:m>
                    <m:oMath xmlns:m="http://schemas.openxmlformats.org/officeDocument/2006/math">
                      <m:r>
                        <a:rPr lang="en-US" sz="1600" i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/>
                          <a:cs typeface="BrowalliaUPC" panose="020B0604020202020204" pitchFamily="34" charset="-34"/>
                        </a:rPr>
                        <m:t>𝑓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600" i="1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/>
                              <a:ea typeface="Cambria Math"/>
                              <a:cs typeface="BrowalliaUPC" panose="020B0604020202020204" pitchFamily="34" charset="-34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US" sz="1600" i="1">
                                  <a:solidFill>
                                    <a:schemeClr val="tx1">
                                      <a:lumMod val="75000"/>
                                      <a:lumOff val="25000"/>
                                    </a:schemeClr>
                                  </a:solidFill>
                                  <a:latin typeface="Cambria Math"/>
                                  <a:ea typeface="Cambria Math"/>
                                  <a:cs typeface="BrowalliaUPC" panose="020B0604020202020204" pitchFamily="34" charset="-34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600" i="1">
                                      <a:solidFill>
                                        <a:schemeClr val="tx1">
                                          <a:lumMod val="75000"/>
                                          <a:lumOff val="25000"/>
                                        </a:schemeClr>
                                      </a:solidFill>
                                      <a:latin typeface="Cambria Math"/>
                                      <a:ea typeface="Cambria Math"/>
                                      <a:cs typeface="BrowalliaUPC" panose="020B0604020202020204" pitchFamily="34" charset="-34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>
                                      <a:solidFill>
                                        <a:schemeClr val="tx1">
                                          <a:lumMod val="75000"/>
                                          <a:lumOff val="25000"/>
                                        </a:schemeClr>
                                      </a:solidFill>
                                      <a:latin typeface="Cambria Math"/>
                                      <a:ea typeface="Cambria Math"/>
                                      <a:cs typeface="BrowalliaUPC" panose="020B0604020202020204" pitchFamily="34" charset="-34"/>
                                    </a:rPr>
                                    <m:t>≻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solidFill>
                                        <a:schemeClr val="tx1">
                                          <a:lumMod val="75000"/>
                                          <a:lumOff val="25000"/>
                                        </a:schemeClr>
                                      </a:solidFill>
                                      <a:latin typeface="Cambria Math"/>
                                      <a:ea typeface="Cambria Math"/>
                                      <a:cs typeface="BrowalliaUPC" panose="020B0604020202020204" pitchFamily="34" charset="-34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1600" i="1">
                                  <a:solidFill>
                                    <a:schemeClr val="tx1">
                                      <a:lumMod val="75000"/>
                                      <a:lumOff val="25000"/>
                                    </a:schemeClr>
                                  </a:solidFill>
                                  <a:latin typeface="Cambria Math"/>
                                  <a:ea typeface="Cambria Math"/>
                                  <a:cs typeface="BrowalliaUPC" panose="020B0604020202020204" pitchFamily="34" charset="-34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US" sz="1600" i="1">
                                      <a:solidFill>
                                        <a:schemeClr val="tx1">
                                          <a:lumMod val="75000"/>
                                          <a:lumOff val="25000"/>
                                        </a:schemeClr>
                                      </a:solidFill>
                                      <a:latin typeface="Cambria Math"/>
                                      <a:ea typeface="Cambria Math"/>
                                      <a:cs typeface="BrowalliaUPC" panose="020B0604020202020204" pitchFamily="34" charset="-34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>
                                      <a:solidFill>
                                        <a:schemeClr val="tx1">
                                          <a:lumMod val="75000"/>
                                          <a:lumOff val="25000"/>
                                        </a:schemeClr>
                                      </a:solidFill>
                                      <a:latin typeface="Cambria Math"/>
                                      <a:ea typeface="Cambria Math"/>
                                      <a:cs typeface="BrowalliaUPC" panose="020B0604020202020204" pitchFamily="34" charset="-34"/>
                                    </a:rPr>
                                    <m:t>≻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solidFill>
                                        <a:schemeClr val="tx1">
                                          <a:lumMod val="75000"/>
                                          <a:lumOff val="25000"/>
                                        </a:schemeClr>
                                      </a:solidFill>
                                      <a:latin typeface="Cambria Math"/>
                                      <a:ea typeface="Cambria Math"/>
                                      <a:cs typeface="BrowalliaUPC" panose="020B0604020202020204" pitchFamily="34" charset="-34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sz="1600" i="1">
                                  <a:solidFill>
                                    <a:schemeClr val="tx1">
                                      <a:lumMod val="75000"/>
                                      <a:lumOff val="25000"/>
                                    </a:schemeClr>
                                  </a:solidFill>
                                  <a:latin typeface="Cambria Math"/>
                                  <a:ea typeface="Cambria Math"/>
                                  <a:cs typeface="BrowalliaUPC" panose="020B0604020202020204" pitchFamily="34" charset="-34"/>
                                </a:rPr>
                                <m:t>,…</m:t>
                              </m:r>
                              <m:r>
                                <a:rPr lang="en-US" sz="1600" b="0" i="1" smtClean="0">
                                  <a:solidFill>
                                    <a:schemeClr val="tx1">
                                      <a:lumMod val="75000"/>
                                      <a:lumOff val="25000"/>
                                    </a:schemeClr>
                                  </a:solidFill>
                                  <a:latin typeface="Cambria Math"/>
                                  <a:ea typeface="Cambria Math"/>
                                  <a:cs typeface="BrowalliaUPC" panose="020B0604020202020204" pitchFamily="34" charset="-34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US" sz="1600" i="1">
                                      <a:solidFill>
                                        <a:schemeClr val="tx1">
                                          <a:lumMod val="75000"/>
                                          <a:lumOff val="25000"/>
                                        </a:schemeClr>
                                      </a:solidFill>
                                      <a:latin typeface="Cambria Math"/>
                                      <a:ea typeface="Cambria Math"/>
                                      <a:cs typeface="BrowalliaUPC" panose="020B0604020202020204" pitchFamily="34" charset="-34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>
                                      <a:solidFill>
                                        <a:schemeClr val="tx1">
                                          <a:lumMod val="75000"/>
                                          <a:lumOff val="25000"/>
                                        </a:schemeClr>
                                      </a:solidFill>
                                      <a:latin typeface="Cambria Math"/>
                                      <a:ea typeface="Cambria Math"/>
                                      <a:cs typeface="BrowalliaUPC" panose="020B0604020202020204" pitchFamily="34" charset="-34"/>
                                    </a:rPr>
                                    <m:t>≻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solidFill>
                                        <a:schemeClr val="tx1">
                                          <a:lumMod val="75000"/>
                                          <a:lumOff val="25000"/>
                                        </a:schemeClr>
                                      </a:solidFill>
                                      <a:latin typeface="Cambria Math"/>
                                      <a:ea typeface="Cambria Math"/>
                                      <a:cs typeface="BrowalliaUPC" panose="020B0604020202020204" pitchFamily="34" charset="-34"/>
                                    </a:rPr>
                                    <m:t>𝑖</m:t>
                                  </m:r>
                                  <m:r>
                                    <a:rPr lang="en-US" sz="1600" b="0" i="1" smtClean="0">
                                      <a:solidFill>
                                        <a:schemeClr val="tx1">
                                          <a:lumMod val="75000"/>
                                          <a:lumOff val="25000"/>
                                        </a:schemeClr>
                                      </a:solidFill>
                                      <a:latin typeface="Cambria Math"/>
                                      <a:ea typeface="Cambria Math"/>
                                      <a:cs typeface="BrowalliaUPC" panose="020B0604020202020204" pitchFamily="34" charset="-34"/>
                                    </a:rPr>
                                    <m:t>−1, </m:t>
                                  </m:r>
                                </m:sub>
                              </m:sSub>
                              <m:acc>
                                <m:accPr>
                                  <m:chr m:val="̃"/>
                                  <m:ctrlPr>
                                    <a:rPr lang="en-US" sz="1600" i="1">
                                      <a:solidFill>
                                        <a:schemeClr val="tx1">
                                          <a:lumMod val="75000"/>
                                          <a:lumOff val="25000"/>
                                        </a:schemeClr>
                                      </a:solidFill>
                                      <a:latin typeface="Cambria Math"/>
                                      <a:ea typeface="Cambria Math"/>
                                      <a:cs typeface="BrowalliaUPC" panose="020B0604020202020204" pitchFamily="34" charset="-34"/>
                                    </a:rPr>
                                  </m:ctrlPr>
                                </m:accPr>
                                <m:e>
                                  <m:sSub>
                                    <m:sSubPr>
                                      <m:ctrlPr>
                                        <a:rPr lang="en-US" sz="1600" i="1">
                                          <a:solidFill>
                                            <a:schemeClr val="tx1">
                                              <a:lumMod val="75000"/>
                                              <a:lumOff val="25000"/>
                                            </a:schemeClr>
                                          </a:solidFill>
                                          <a:latin typeface="Cambria Math"/>
                                          <a:ea typeface="Cambria Math"/>
                                          <a:cs typeface="BrowalliaUPC" panose="020B0604020202020204" pitchFamily="34" charset="-34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600" i="1">
                                          <a:solidFill>
                                            <a:schemeClr val="tx1">
                                              <a:lumMod val="75000"/>
                                              <a:lumOff val="25000"/>
                                            </a:schemeClr>
                                          </a:solidFill>
                                          <a:latin typeface="Cambria Math"/>
                                          <a:ea typeface="Cambria Math"/>
                                          <a:cs typeface="BrowalliaUPC" panose="020B0604020202020204" pitchFamily="34" charset="-34"/>
                                        </a:rPr>
                                        <m:t>≻</m:t>
                                      </m:r>
                                    </m:e>
                                    <m:sub>
                                      <m:r>
                                        <a:rPr lang="en-US" sz="1600" i="1">
                                          <a:solidFill>
                                            <a:schemeClr val="tx1">
                                              <a:lumMod val="75000"/>
                                              <a:lumOff val="25000"/>
                                            </a:schemeClr>
                                          </a:solidFill>
                                          <a:latin typeface="Cambria Math"/>
                                          <a:ea typeface="Cambria Math"/>
                                          <a:cs typeface="BrowalliaUPC" panose="020B0604020202020204" pitchFamily="34" charset="-34"/>
                                        </a:rPr>
                                        <m:t>𝑖</m:t>
                                      </m:r>
                                    </m:sub>
                                  </m:sSub>
                                </m:e>
                              </m:acc>
                              <m:r>
                                <a:rPr lang="en-US" sz="1600" b="0" i="1" smtClean="0">
                                  <a:solidFill>
                                    <a:schemeClr val="tx1">
                                      <a:lumMod val="75000"/>
                                      <a:lumOff val="25000"/>
                                    </a:schemeClr>
                                  </a:solidFill>
                                  <a:latin typeface="Cambria Math"/>
                                  <a:ea typeface="Cambria Math"/>
                                  <a:cs typeface="BrowalliaUPC" panose="020B0604020202020204" pitchFamily="34" charset="-34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US" sz="1600" i="1">
                                      <a:solidFill>
                                        <a:schemeClr val="tx1">
                                          <a:lumMod val="75000"/>
                                          <a:lumOff val="25000"/>
                                        </a:schemeClr>
                                      </a:solidFill>
                                      <a:latin typeface="Cambria Math"/>
                                      <a:ea typeface="Cambria Math"/>
                                      <a:cs typeface="BrowalliaUPC" panose="020B0604020202020204" pitchFamily="34" charset="-34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>
                                      <a:solidFill>
                                        <a:schemeClr val="tx1">
                                          <a:lumMod val="75000"/>
                                          <a:lumOff val="25000"/>
                                        </a:schemeClr>
                                      </a:solidFill>
                                      <a:latin typeface="Cambria Math"/>
                                      <a:ea typeface="Cambria Math"/>
                                      <a:cs typeface="BrowalliaUPC" panose="020B0604020202020204" pitchFamily="34" charset="-34"/>
                                    </a:rPr>
                                    <m:t>≻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solidFill>
                                        <a:schemeClr val="tx1">
                                          <a:lumMod val="75000"/>
                                          <a:lumOff val="25000"/>
                                        </a:schemeClr>
                                      </a:solidFill>
                                      <a:latin typeface="Cambria Math"/>
                                      <a:ea typeface="Cambria Math"/>
                                      <a:cs typeface="BrowalliaUPC" panose="020B0604020202020204" pitchFamily="34" charset="-34"/>
                                    </a:rPr>
                                    <m:t>𝑖</m:t>
                                  </m:r>
                                  <m:r>
                                    <a:rPr lang="en-US" sz="1600" b="0" i="1" smtClean="0">
                                      <a:solidFill>
                                        <a:schemeClr val="tx1">
                                          <a:lumMod val="75000"/>
                                          <a:lumOff val="25000"/>
                                        </a:schemeClr>
                                      </a:solidFill>
                                      <a:latin typeface="Cambria Math"/>
                                      <a:ea typeface="Cambria Math"/>
                                      <a:cs typeface="BrowalliaUPC" panose="020B0604020202020204" pitchFamily="34" charset="-34"/>
                                    </a:rPr>
                                    <m:t>+</m:t>
                                  </m:r>
                                  <m:r>
                                    <a:rPr lang="en-US" sz="1600" i="1">
                                      <a:solidFill>
                                        <a:schemeClr val="tx1">
                                          <a:lumMod val="75000"/>
                                          <a:lumOff val="25000"/>
                                        </a:schemeClr>
                                      </a:solidFill>
                                      <a:latin typeface="Cambria Math"/>
                                      <a:ea typeface="Cambria Math"/>
                                      <a:cs typeface="BrowalliaUPC" panose="020B0604020202020204" pitchFamily="34" charset="-34"/>
                                    </a:rPr>
                                    <m:t>1 </m:t>
                                  </m:r>
                                </m:sub>
                              </m:sSub>
                              <m:r>
                                <a:rPr lang="en-US" sz="1600" b="0" i="1" smtClean="0">
                                  <a:solidFill>
                                    <a:schemeClr val="tx1">
                                      <a:lumMod val="75000"/>
                                      <a:lumOff val="25000"/>
                                    </a:schemeClr>
                                  </a:solidFill>
                                  <a:latin typeface="Cambria Math"/>
                                  <a:ea typeface="Cambria Math"/>
                                  <a:cs typeface="BrowalliaUPC" panose="020B0604020202020204" pitchFamily="34" charset="-34"/>
                                </a:rPr>
                                <m:t>,</m:t>
                              </m:r>
                              <m:r>
                                <a:rPr lang="en-US" sz="1600" i="1">
                                  <a:solidFill>
                                    <a:schemeClr val="tx1">
                                      <a:lumMod val="75000"/>
                                      <a:lumOff val="25000"/>
                                    </a:schemeClr>
                                  </a:solidFill>
                                  <a:latin typeface="Cambria Math"/>
                                  <a:ea typeface="Cambria Math"/>
                                  <a:cs typeface="BrowalliaUPC" panose="020B0604020202020204" pitchFamily="34" charset="-34"/>
                                </a:rPr>
                                <m:t>…</m:t>
                              </m:r>
                              <m:r>
                                <a:rPr lang="en-US" sz="1600" b="0" i="1" smtClean="0">
                                  <a:solidFill>
                                    <a:schemeClr val="tx1">
                                      <a:lumMod val="75000"/>
                                      <a:lumOff val="25000"/>
                                    </a:schemeClr>
                                  </a:solidFill>
                                  <a:latin typeface="Cambria Math"/>
                                  <a:ea typeface="Cambria Math"/>
                                  <a:cs typeface="BrowalliaUPC" panose="020B0604020202020204" pitchFamily="34" charset="-34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US" sz="1600" i="1">
                                      <a:solidFill>
                                        <a:schemeClr val="tx1">
                                          <a:lumMod val="75000"/>
                                          <a:lumOff val="25000"/>
                                        </a:schemeClr>
                                      </a:solidFill>
                                      <a:latin typeface="Cambria Math"/>
                                      <a:ea typeface="Cambria Math"/>
                                      <a:cs typeface="BrowalliaUPC" panose="020B0604020202020204" pitchFamily="34" charset="-34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>
                                      <a:solidFill>
                                        <a:schemeClr val="tx1">
                                          <a:lumMod val="75000"/>
                                          <a:lumOff val="25000"/>
                                        </a:schemeClr>
                                      </a:solidFill>
                                      <a:latin typeface="Cambria Math"/>
                                      <a:ea typeface="Cambria Math"/>
                                      <a:cs typeface="BrowalliaUPC" panose="020B0604020202020204" pitchFamily="34" charset="-34"/>
                                    </a:rPr>
                                    <m:t>≻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solidFill>
                                        <a:schemeClr val="tx1">
                                          <a:lumMod val="75000"/>
                                          <a:lumOff val="25000"/>
                                        </a:schemeClr>
                                      </a:solidFill>
                                      <a:latin typeface="Cambria Math"/>
                                      <a:ea typeface="Cambria Math"/>
                                      <a:cs typeface="BrowalliaUPC" panose="020B0604020202020204" pitchFamily="34" charset="-34"/>
                                    </a:rPr>
                                    <m:t>𝑛</m:t>
                                  </m:r>
                                </m:sub>
                              </m:sSub>
                            </m:e>
                          </m:d>
                        </m:e>
                      </m:d>
                      <m:r>
                        <a:rPr lang="en-US" sz="1600" b="0" i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/>
                          <a:cs typeface="BrowalliaUPC" panose="020B0604020202020204" pitchFamily="34" charset="-34"/>
                        </a:rPr>
                        <m:t>.</m:t>
                      </m:r>
                    </m:oMath>
                  </a14:m>
                  <a:endParaRPr lang="en-US" sz="1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Bell MT" panose="02020503060305020303" pitchFamily="18" charset="0"/>
                    <a:cs typeface="BrowalliaUPC" panose="020B0604020202020204" pitchFamily="34" charset="-34"/>
                  </a:endParaRPr>
                </a:p>
                <a:p>
                  <a:pPr algn="just">
                    <a:defRPr/>
                  </a:pPr>
                  <a:endParaRPr lang="en-US" sz="1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Bell MT" panose="02020503060305020303" pitchFamily="18" charset="0"/>
                    <a:cs typeface="BrowalliaUPC" panose="020B0604020202020204" pitchFamily="34" charset="-34"/>
                  </a:endParaRPr>
                </a:p>
                <a:p>
                  <a:pPr algn="just">
                    <a:defRPr/>
                  </a:pPr>
                  <a:r>
                    <a:rPr lang="en-US" sz="1600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Bell MT" panose="02020503060305020303" pitchFamily="18" charset="0"/>
                      <a:cs typeface="BrowalliaUPC" panose="020B0604020202020204" pitchFamily="34" charset="-34"/>
                    </a:rPr>
                    <a:t>In other words, </a:t>
                  </a:r>
                  <a:r>
                    <a:rPr lang="en-US" sz="1600" b="1" dirty="0" smtClean="0">
                      <a:solidFill>
                        <a:schemeClr val="tx1"/>
                      </a:solidFill>
                      <a:latin typeface="Bell MT" panose="02020503060305020303" pitchFamily="18" charset="0"/>
                      <a:cs typeface="BrowalliaUPC" panose="020B0604020202020204" pitchFamily="34" charset="-34"/>
                    </a:rPr>
                    <a:t>truth-telling is a dominant strategy</a:t>
                  </a:r>
                  <a:r>
                    <a:rPr lang="en-US" sz="1600" i="1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Bell MT" panose="02020503060305020303" pitchFamily="18" charset="0"/>
                      <a:cs typeface="BrowalliaUPC" panose="020B0604020202020204" pitchFamily="34" charset="-34"/>
                    </a:rPr>
                    <a:t>.</a:t>
                  </a:r>
                  <a:endParaRPr lang="en-US" sz="1600" i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Bell MT" panose="02020503060305020303" pitchFamily="18" charset="0"/>
                    <a:cs typeface="BrowalliaUPC" panose="020B0604020202020204" pitchFamily="34" charset="-34"/>
                  </a:endParaRPr>
                </a:p>
                <a:p>
                  <a:pPr algn="just">
                    <a:defRPr/>
                  </a:pPr>
                  <a:endParaRPr lang="en-US" sz="16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Bell MT" panose="02020503060305020303" pitchFamily="18" charset="0"/>
                    <a:cs typeface="BrowalliaUPC" panose="020B0604020202020204" pitchFamily="34" charset="-34"/>
                  </a:endParaRPr>
                </a:p>
                <a:p>
                  <a:pPr algn="just">
                    <a:defRPr/>
                  </a:pPr>
                  <a:endParaRPr lang="en-US" sz="17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Bell MT" panose="02020503060305020303" pitchFamily="18" charset="0"/>
                    <a:cs typeface="BrowalliaUPC" panose="020B0604020202020204" pitchFamily="34" charset="-34"/>
                  </a:endParaRPr>
                </a:p>
              </p:txBody>
            </p:sp>
          </mc:Choice>
          <mc:Fallback>
            <p:sp>
              <p:nvSpPr>
                <p:cNvPr id="27" name="Прямоугольник 2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91040" y="5680673"/>
                  <a:ext cx="8208912" cy="691469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 l="-601" t="-2315" r="-501" b="-7407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8" name="Прямоугольник 27"/>
            <p:cNvSpPr/>
            <p:nvPr/>
          </p:nvSpPr>
          <p:spPr>
            <a:xfrm>
              <a:off x="591041" y="5463268"/>
              <a:ext cx="8208912" cy="21740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4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BrowalliaUPC" panose="020B0604020202020204" pitchFamily="34" charset="-34"/>
                  <a:cs typeface="BrowalliaUPC" panose="020B0604020202020204" pitchFamily="34" charset="-34"/>
                </a:rPr>
                <a:t>Strategy-</a:t>
              </a:r>
              <a:r>
                <a:rPr lang="en-US" sz="2400" b="1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BrowalliaUPC" panose="020B0604020202020204" pitchFamily="34" charset="-34"/>
                  <a:cs typeface="BrowalliaUPC" panose="020B0604020202020204" pitchFamily="34" charset="-34"/>
                </a:rPr>
                <a:t>P</a:t>
              </a:r>
              <a:r>
                <a:rPr lang="en-US" sz="24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BrowalliaUPC" panose="020B0604020202020204" pitchFamily="34" charset="-34"/>
                  <a:cs typeface="BrowalliaUPC" panose="020B0604020202020204" pitchFamily="34" charset="-34"/>
                </a:rPr>
                <a:t>roofness</a:t>
              </a:r>
              <a:r>
                <a:rPr lang="en-US" sz="24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BrowalliaUPC" panose="020B0604020202020204" pitchFamily="34" charset="-34"/>
                  <a:cs typeface="BrowalliaUPC" panose="020B0604020202020204" pitchFamily="34" charset="-34"/>
                </a:rPr>
                <a:t> (</a:t>
              </a:r>
              <a:r>
                <a:rPr lang="en-US" sz="2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BrowalliaUPC" panose="020B0604020202020204" pitchFamily="34" charset="-34"/>
                  <a:cs typeface="BrowalliaUPC" panose="020B0604020202020204" pitchFamily="34" charset="-34"/>
                </a:rPr>
                <a:t>aka non-manipulability or incentive compatibility)</a:t>
              </a:r>
              <a:r>
                <a:rPr lang="en-US" sz="24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BrowalliaUPC" panose="020B0604020202020204" pitchFamily="34" charset="-34"/>
                  <a:cs typeface="BrowalliaUPC" panose="020B0604020202020204" pitchFamily="34" charset="-34"/>
                </a:rPr>
                <a:t> </a:t>
              </a:r>
              <a:endParaRPr lang="ru-RU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BrowalliaUPC" panose="020B0604020202020204" pitchFamily="34" charset="-34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08728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-3828" y="1"/>
            <a:ext cx="9144001" cy="1052736"/>
            <a:chOff x="-1" y="0"/>
            <a:chExt cx="9144001" cy="1424785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-1" y="0"/>
              <a:ext cx="9144001" cy="1340768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aseline="-25000" dirty="0"/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1063" y="1352777"/>
              <a:ext cx="6768752" cy="7200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aseline="-25000"/>
            </a:p>
          </p:txBody>
        </p:sp>
      </p:grpSp>
      <p:sp>
        <p:nvSpPr>
          <p:cNvPr id="8" name="Заголовок 1"/>
          <p:cNvSpPr txBox="1">
            <a:spLocks/>
          </p:cNvSpPr>
          <p:nvPr/>
        </p:nvSpPr>
        <p:spPr>
          <a:xfrm>
            <a:off x="107504" y="188640"/>
            <a:ext cx="8712968" cy="1152129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000" b="1" dirty="0" err="1" smtClean="0">
                <a:solidFill>
                  <a:schemeClr val="bg1">
                    <a:lumMod val="95000"/>
                  </a:schemeClr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Gibbard-Satterthwaite</a:t>
            </a:r>
            <a:r>
              <a:rPr lang="en-US" sz="4000" b="1" dirty="0" smtClean="0">
                <a:solidFill>
                  <a:schemeClr val="bg1">
                    <a:lumMod val="95000"/>
                  </a:schemeClr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 theorem</a:t>
            </a:r>
            <a:endParaRPr lang="ru-RU" sz="4000" b="1" dirty="0">
              <a:solidFill>
                <a:schemeClr val="bg1">
                  <a:lumMod val="95000"/>
                </a:schemeClr>
              </a:solidFill>
              <a:cs typeface="BrowalliaUPC" panose="020B0604020202020204" pitchFamily="34" charset="-34"/>
            </a:endParaRPr>
          </a:p>
        </p:txBody>
      </p:sp>
      <p:grpSp>
        <p:nvGrpSpPr>
          <p:cNvPr id="17" name="Группа 16"/>
          <p:cNvGrpSpPr/>
          <p:nvPr/>
        </p:nvGrpSpPr>
        <p:grpSpPr>
          <a:xfrm>
            <a:off x="683568" y="1804175"/>
            <a:ext cx="5688632" cy="2520279"/>
            <a:chOff x="591040" y="5401268"/>
            <a:chExt cx="8208912" cy="97087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Прямоугольник 17"/>
                <p:cNvSpPr/>
                <p:nvPr/>
              </p:nvSpPr>
              <p:spPr>
                <a:xfrm>
                  <a:off x="591040" y="5507917"/>
                  <a:ext cx="8208912" cy="864225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just">
                    <a:defRPr/>
                  </a:pPr>
                  <a:endParaRPr lang="en-US" sz="1700" dirty="0" smtClean="0">
                    <a:solidFill>
                      <a:schemeClr val="tx1"/>
                    </a:solidFill>
                    <a:latin typeface="Bell MT" panose="02020503060305020303" pitchFamily="18" charset="0"/>
                    <a:cs typeface="BrowalliaUPC" panose="020B0604020202020204" pitchFamily="34" charset="-34"/>
                  </a:endParaRPr>
                </a:p>
                <a:p>
                  <a:pPr algn="just">
                    <a:defRPr/>
                  </a:pPr>
                  <a:r>
                    <a:rPr lang="en-US" sz="1700" dirty="0" smtClean="0">
                      <a:solidFill>
                        <a:schemeClr val="tx1"/>
                      </a:solidFill>
                      <a:latin typeface="Bell MT" panose="02020503060305020303" pitchFamily="18" charset="0"/>
                      <a:cs typeface="BrowalliaUPC" panose="020B0604020202020204" pitchFamily="34" charset="-34"/>
                    </a:rPr>
                    <a:t>Consider a mechanism </a:t>
                  </a:r>
                  <a14:m>
                    <m:oMath xmlns:m="http://schemas.openxmlformats.org/officeDocument/2006/math">
                      <m:r>
                        <a:rPr lang="en-US" sz="1700" i="1">
                          <a:solidFill>
                            <a:schemeClr val="tx1"/>
                          </a:solidFill>
                          <a:latin typeface="Cambria Math"/>
                          <a:cs typeface="BrowalliaUPC" panose="020B0604020202020204" pitchFamily="34" charset="-34"/>
                        </a:rPr>
                        <m:t>𝑓</m:t>
                      </m:r>
                    </m:oMath>
                  </a14:m>
                  <a:r>
                    <a:rPr lang="en-US" sz="1700" dirty="0" smtClean="0">
                      <a:solidFill>
                        <a:schemeClr val="tx1"/>
                      </a:solidFill>
                      <a:latin typeface="Bell MT" panose="02020503060305020303" pitchFamily="18" charset="0"/>
                      <a:cs typeface="BrowalliaUPC" panose="020B0604020202020204" pitchFamily="34" charset="-34"/>
                    </a:rPr>
                    <a:t>. Assume that </a:t>
                  </a:r>
                </a:p>
                <a:p>
                  <a:pPr marL="285750" indent="-285750" algn="just">
                    <a:buFont typeface="Arial" panose="020B0604020202020204" pitchFamily="34" charset="0"/>
                    <a:buChar char="•"/>
                    <a:defRPr/>
                  </a:pPr>
                  <a14:m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sz="1700" i="1">
                              <a:solidFill>
                                <a:schemeClr val="tx1"/>
                              </a:solidFill>
                              <a:latin typeface="Cambria Math"/>
                              <a:cs typeface="BrowalliaUPC" panose="020B0604020202020204" pitchFamily="34" charset="-34"/>
                            </a:rPr>
                          </m:ctrlPr>
                        </m:dPr>
                        <m:e>
                          <m:r>
                            <a:rPr lang="en-US" sz="1700" i="1">
                              <a:solidFill>
                                <a:schemeClr val="tx1"/>
                              </a:solidFill>
                              <a:latin typeface="Cambria Math"/>
                              <a:cs typeface="BrowalliaUPC" panose="020B0604020202020204" pitchFamily="34" charset="-34"/>
                            </a:rPr>
                            <m:t>𝐴</m:t>
                          </m:r>
                        </m:e>
                      </m:d>
                      <m:r>
                        <a:rPr lang="en-US" sz="1700" i="1">
                          <a:solidFill>
                            <a:schemeClr val="tx1"/>
                          </a:solidFill>
                          <a:latin typeface="Cambria Math"/>
                          <a:cs typeface="BrowalliaUPC" panose="020B0604020202020204" pitchFamily="34" charset="-34"/>
                        </a:rPr>
                        <m:t>&gt;2</m:t>
                      </m:r>
                    </m:oMath>
                  </a14:m>
                  <a:endParaRPr lang="en-US" sz="1700" dirty="0" smtClean="0">
                    <a:solidFill>
                      <a:schemeClr val="tx1"/>
                    </a:solidFill>
                    <a:latin typeface="Bell MT" panose="02020503060305020303" pitchFamily="18" charset="0"/>
                    <a:cs typeface="BrowalliaUPC" panose="020B0604020202020204" pitchFamily="34" charset="-34"/>
                  </a:endParaRPr>
                </a:p>
                <a:p>
                  <a:pPr marL="285750" indent="-285750" algn="just">
                    <a:buFont typeface="Arial" panose="020B0604020202020204" pitchFamily="34" charset="0"/>
                    <a:buChar char="•"/>
                    <a:defRPr/>
                  </a:pPr>
                  <a14:m>
                    <m:oMath xmlns:m="http://schemas.openxmlformats.org/officeDocument/2006/math">
                      <m:r>
                        <a:rPr lang="en-US" sz="1700" i="1">
                          <a:solidFill>
                            <a:schemeClr val="tx1"/>
                          </a:solidFill>
                          <a:latin typeface="Cambria Math"/>
                          <a:cs typeface="BrowalliaUPC" panose="020B0604020202020204" pitchFamily="34" charset="-34"/>
                        </a:rPr>
                        <m:t>𝑓</m:t>
                      </m:r>
                    </m:oMath>
                  </a14:m>
                  <a:r>
                    <a:rPr lang="en-US" sz="1700" dirty="0" smtClean="0">
                      <a:solidFill>
                        <a:schemeClr val="tx1"/>
                      </a:solidFill>
                      <a:latin typeface="Bell MT" panose="02020503060305020303" pitchFamily="18" charset="0"/>
                      <a:cs typeface="BrowalliaUPC" panose="020B0604020202020204" pitchFamily="34" charset="-34"/>
                    </a:rPr>
                    <a:t> is defined for any profile of preferences.</a:t>
                  </a:r>
                </a:p>
                <a:p>
                  <a:pPr algn="just">
                    <a:defRPr/>
                  </a:pPr>
                  <a:r>
                    <a:rPr lang="en-US" sz="1700" dirty="0">
                      <a:solidFill>
                        <a:schemeClr val="tx1"/>
                      </a:solidFill>
                      <a:latin typeface="Bell MT" panose="02020503060305020303" pitchFamily="18" charset="0"/>
                      <a:cs typeface="BrowalliaUPC" panose="020B0604020202020204" pitchFamily="34" charset="-34"/>
                    </a:rPr>
                    <a:t>I</a:t>
                  </a:r>
                  <a:r>
                    <a:rPr lang="en-US" sz="1700" dirty="0" smtClean="0">
                      <a:solidFill>
                        <a:schemeClr val="tx1"/>
                      </a:solidFill>
                      <a:latin typeface="Bell MT" panose="02020503060305020303" pitchFamily="18" charset="0"/>
                      <a:cs typeface="BrowalliaUPC" panose="020B0604020202020204" pitchFamily="34" charset="-34"/>
                    </a:rPr>
                    <a:t>f </a:t>
                  </a:r>
                  <a14:m>
                    <m:oMath xmlns:m="http://schemas.openxmlformats.org/officeDocument/2006/math">
                      <m:r>
                        <a:rPr lang="en-US" sz="1700" i="1">
                          <a:solidFill>
                            <a:schemeClr val="tx1"/>
                          </a:solidFill>
                          <a:latin typeface="Cambria Math"/>
                          <a:cs typeface="BrowalliaUPC" panose="020B0604020202020204" pitchFamily="34" charset="-34"/>
                        </a:rPr>
                        <m:t>𝑓</m:t>
                      </m:r>
                      <m:r>
                        <a:rPr lang="en-US" sz="1700" i="1" smtClean="0">
                          <a:solidFill>
                            <a:schemeClr val="tx1"/>
                          </a:solidFill>
                          <a:latin typeface="Cambria Math"/>
                          <a:cs typeface="BrowalliaUPC" panose="020B0604020202020204" pitchFamily="34" charset="-34"/>
                        </a:rPr>
                        <m:t> </m:t>
                      </m:r>
                    </m:oMath>
                  </a14:m>
                  <a:r>
                    <a:rPr lang="en-US" sz="1700" dirty="0" smtClean="0">
                      <a:solidFill>
                        <a:schemeClr val="tx1"/>
                      </a:solidFill>
                      <a:latin typeface="Bell MT" panose="02020503060305020303" pitchFamily="18" charset="0"/>
                      <a:cs typeface="BrowalliaUPC" panose="020B0604020202020204" pitchFamily="34" charset="-34"/>
                    </a:rPr>
                    <a:t>is</a:t>
                  </a:r>
                  <a14:m>
                    <m:oMath xmlns:m="http://schemas.openxmlformats.org/officeDocument/2006/math">
                      <m:r>
                        <a:rPr lang="en-US" sz="1700" i="1">
                          <a:solidFill>
                            <a:schemeClr val="tx1"/>
                          </a:solidFill>
                          <a:latin typeface="Cambria Math"/>
                          <a:cs typeface="BrowalliaUPC" panose="020B0604020202020204" pitchFamily="34" charset="-34"/>
                        </a:rPr>
                        <m:t> </m:t>
                      </m:r>
                    </m:oMath>
                  </a14:m>
                  <a:r>
                    <a:rPr lang="en-US" sz="1700" dirty="0">
                      <a:solidFill>
                        <a:schemeClr val="tx1"/>
                      </a:solidFill>
                      <a:latin typeface="Bell MT" panose="02020503060305020303" pitchFamily="18" charset="0"/>
                      <a:cs typeface="BrowalliaUPC" panose="020B0604020202020204" pitchFamily="34" charset="-34"/>
                    </a:rPr>
                    <a:t>is </a:t>
                  </a:r>
                  <a:r>
                    <a:rPr lang="en-US" sz="1700" b="1" dirty="0">
                      <a:solidFill>
                        <a:schemeClr val="tx1"/>
                      </a:solidFill>
                      <a:latin typeface="Bell MT" panose="02020503060305020303" pitchFamily="18" charset="0"/>
                      <a:cs typeface="BrowalliaUPC" panose="020B0604020202020204" pitchFamily="34" charset="-34"/>
                    </a:rPr>
                    <a:t>strategy-proof and </a:t>
                  </a:r>
                  <a:r>
                    <a:rPr lang="en-US" sz="1700" b="1" dirty="0" smtClean="0">
                      <a:solidFill>
                        <a:schemeClr val="tx1"/>
                      </a:solidFill>
                      <a:latin typeface="Bell MT" panose="02020503060305020303" pitchFamily="18" charset="0"/>
                      <a:cs typeface="BrowalliaUPC" panose="020B0604020202020204" pitchFamily="34" charset="-34"/>
                    </a:rPr>
                    <a:t>efficient</a:t>
                  </a:r>
                  <a:r>
                    <a:rPr lang="en-US" sz="1700" dirty="0" smtClean="0">
                      <a:solidFill>
                        <a:schemeClr val="tx1"/>
                      </a:solidFill>
                      <a:latin typeface="Bell MT" panose="02020503060305020303" pitchFamily="18" charset="0"/>
                      <a:cs typeface="BrowalliaUPC" panose="020B0604020202020204" pitchFamily="34" charset="-34"/>
                    </a:rPr>
                    <a:t>, then it is </a:t>
                  </a:r>
                  <a:r>
                    <a:rPr lang="en-US" sz="1700" b="1" dirty="0" smtClean="0">
                      <a:solidFill>
                        <a:schemeClr val="tx1"/>
                      </a:solidFill>
                      <a:latin typeface="Bell MT" panose="02020503060305020303" pitchFamily="18" charset="0"/>
                      <a:cs typeface="BrowalliaUPC" panose="020B0604020202020204" pitchFamily="34" charset="-34"/>
                    </a:rPr>
                    <a:t>dictatorial.</a:t>
                  </a:r>
                </a:p>
                <a:p>
                  <a:pPr algn="just">
                    <a:defRPr/>
                  </a:pPr>
                  <a:endParaRPr lang="en-US" sz="1700" b="1" dirty="0">
                    <a:solidFill>
                      <a:schemeClr val="tx1"/>
                    </a:solidFill>
                    <a:latin typeface="Bell MT" panose="02020503060305020303" pitchFamily="18" charset="0"/>
                    <a:cs typeface="BrowalliaUPC" panose="020B0604020202020204" pitchFamily="34" charset="-34"/>
                  </a:endParaRPr>
                </a:p>
                <a:p>
                  <a:pPr algn="just">
                    <a:defRPr/>
                  </a:pPr>
                  <a:r>
                    <a:rPr lang="en-US" sz="1700" dirty="0" smtClean="0">
                      <a:solidFill>
                        <a:schemeClr val="tx1"/>
                      </a:solidFill>
                      <a:latin typeface="Bell MT" panose="02020503060305020303" pitchFamily="18" charset="0"/>
                      <a:cs typeface="BrowalliaUPC" panose="020B0604020202020204" pitchFamily="34" charset="-34"/>
                    </a:rPr>
                    <a:t>In other words,</a:t>
                  </a:r>
                  <a:r>
                    <a:rPr lang="en-US" sz="1700" b="1" dirty="0" smtClean="0">
                      <a:solidFill>
                        <a:schemeClr val="tx1"/>
                      </a:solidFill>
                      <a:latin typeface="Bell MT" panose="02020503060305020303" pitchFamily="18" charset="0"/>
                      <a:cs typeface="BrowalliaUPC" panose="020B0604020202020204" pitchFamily="34" charset="-34"/>
                    </a:rPr>
                    <a:t> </a:t>
                  </a:r>
                  <a:r>
                    <a:rPr lang="en-US" sz="1700" dirty="0" smtClean="0">
                      <a:solidFill>
                        <a:schemeClr val="tx1"/>
                      </a:solidFill>
                      <a:latin typeface="Bell MT" panose="02020503060305020303" pitchFamily="18" charset="0"/>
                      <a:cs typeface="BrowalliaUPC" panose="020B0604020202020204" pitchFamily="34" charset="-34"/>
                    </a:rPr>
                    <a:t>there is a voter </a:t>
                  </a:r>
                  <a14:m>
                    <m:oMath xmlns:m="http://schemas.openxmlformats.org/officeDocument/2006/math">
                      <m:r>
                        <a:rPr lang="en-US" sz="1700" b="0" i="1" smtClean="0">
                          <a:solidFill>
                            <a:schemeClr val="tx1"/>
                          </a:solidFill>
                          <a:latin typeface="Cambria Math"/>
                          <a:cs typeface="BrowalliaUPC" panose="020B0604020202020204" pitchFamily="34" charset="-34"/>
                        </a:rPr>
                        <m:t>𝑖</m:t>
                      </m:r>
                    </m:oMath>
                  </a14:m>
                  <a:r>
                    <a:rPr lang="en-US" sz="1700" dirty="0" smtClean="0">
                      <a:solidFill>
                        <a:schemeClr val="tx1"/>
                      </a:solidFill>
                      <a:latin typeface="Bell MT" panose="02020503060305020303" pitchFamily="18" charset="0"/>
                      <a:cs typeface="BrowalliaUPC" panose="020B0604020202020204" pitchFamily="34" charset="-34"/>
                    </a:rPr>
                    <a:t> such that </a:t>
                  </a:r>
                  <a14:m>
                    <m:oMath xmlns:m="http://schemas.openxmlformats.org/officeDocument/2006/math">
                      <m:r>
                        <a:rPr lang="en-US" sz="1700" b="0" i="1">
                          <a:solidFill>
                            <a:schemeClr val="tx1"/>
                          </a:solidFill>
                          <a:latin typeface="Cambria Math"/>
                          <a:cs typeface="BrowalliaUPC" panose="020B0604020202020204" pitchFamily="34" charset="-34"/>
                        </a:rPr>
                        <m:t>𝑓</m:t>
                      </m:r>
                    </m:oMath>
                  </a14:m>
                  <a:r>
                    <a:rPr lang="en-US" sz="1700" dirty="0" smtClean="0">
                      <a:solidFill>
                        <a:schemeClr val="tx1"/>
                      </a:solidFill>
                      <a:latin typeface="Bell MT" panose="02020503060305020303" pitchFamily="18" charset="0"/>
                      <a:cs typeface="BrowalliaUPC" panose="020B0604020202020204" pitchFamily="34" charset="-34"/>
                    </a:rPr>
                    <a:t> always selects </a:t>
                  </a:r>
                  <a14:m>
                    <m:oMath xmlns:m="http://schemas.openxmlformats.org/officeDocument/2006/math">
                      <m:r>
                        <a:rPr lang="en-US" sz="1700" b="0" i="1" smtClean="0">
                          <a:solidFill>
                            <a:schemeClr val="tx1"/>
                          </a:solidFill>
                          <a:latin typeface="Cambria Math"/>
                          <a:cs typeface="BrowalliaUPC" panose="020B0604020202020204" pitchFamily="34" charset="-34"/>
                        </a:rPr>
                        <m:t>𝑖</m:t>
                      </m:r>
                    </m:oMath>
                  </a14:m>
                  <a:r>
                    <a:rPr lang="en-US" sz="1700" dirty="0" smtClean="0">
                      <a:solidFill>
                        <a:schemeClr val="tx1"/>
                      </a:solidFill>
                      <a:latin typeface="Bell MT" panose="02020503060305020303" pitchFamily="18" charset="0"/>
                      <a:cs typeface="BrowalliaUPC" panose="020B0604020202020204" pitchFamily="34" charset="-34"/>
                    </a:rPr>
                    <a:t>’s top alternative.</a:t>
                  </a:r>
                </a:p>
              </p:txBody>
            </p:sp>
          </mc:Choice>
          <mc:Fallback xmlns="">
            <p:sp>
              <p:nvSpPr>
                <p:cNvPr id="18" name="Прямоугольник 1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91040" y="5507917"/>
                  <a:ext cx="8208912" cy="864225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 l="-643" r="-750" b="-2174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9" name="Прямоугольник 18"/>
            <p:cNvSpPr/>
            <p:nvPr/>
          </p:nvSpPr>
          <p:spPr>
            <a:xfrm>
              <a:off x="591040" y="5401268"/>
              <a:ext cx="8208912" cy="17133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4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BrowalliaUPC" panose="020B0604020202020204" pitchFamily="34" charset="-34"/>
                  <a:cs typeface="BrowalliaUPC" panose="020B0604020202020204" pitchFamily="34" charset="-34"/>
                </a:rPr>
                <a:t>Theorem (</a:t>
              </a:r>
              <a:r>
                <a:rPr lang="en-US" sz="24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BrowalliaUPC" panose="020B0604020202020204" pitchFamily="34" charset="-34"/>
                  <a:cs typeface="BrowalliaUPC" panose="020B0604020202020204" pitchFamily="34" charset="-34"/>
                </a:rPr>
                <a:t>Gibbard</a:t>
              </a:r>
              <a:r>
                <a:rPr lang="en-US" sz="24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BrowalliaUPC" panose="020B0604020202020204" pitchFamily="34" charset="-34"/>
                  <a:cs typeface="BrowalliaUPC" panose="020B0604020202020204" pitchFamily="34" charset="-34"/>
                </a:rPr>
                <a:t> (1973), </a:t>
              </a:r>
              <a:r>
                <a:rPr lang="en-US" sz="2400" b="1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BrowalliaUPC" panose="020B0604020202020204" pitchFamily="34" charset="-34"/>
                  <a:cs typeface="BrowalliaUPC" panose="020B0604020202020204" pitchFamily="34" charset="-34"/>
                </a:rPr>
                <a:t>Satterthwaite</a:t>
              </a:r>
              <a:r>
                <a:rPr lang="en-US" sz="2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BrowalliaUPC" panose="020B0604020202020204" pitchFamily="34" charset="-34"/>
                  <a:cs typeface="BrowalliaUPC" panose="020B0604020202020204" pitchFamily="34" charset="-34"/>
                </a:rPr>
                <a:t> </a:t>
              </a:r>
              <a:r>
                <a:rPr lang="en-US" sz="24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BrowalliaUPC" panose="020B0604020202020204" pitchFamily="34" charset="-34"/>
                  <a:cs typeface="BrowalliaUPC" panose="020B0604020202020204" pitchFamily="34" charset="-34"/>
                </a:rPr>
                <a:t>(1975)) </a:t>
              </a:r>
              <a:endParaRPr lang="ru-RU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BrowalliaUPC" panose="020B0604020202020204" pitchFamily="34" charset="-34"/>
              </a:endParaRPr>
            </a:p>
          </p:txBody>
        </p:sp>
      </p:grpSp>
      <p:sp>
        <p:nvSpPr>
          <p:cNvPr id="20" name="Прямоугольник 19"/>
          <p:cNvSpPr/>
          <p:nvPr/>
        </p:nvSpPr>
        <p:spPr>
          <a:xfrm>
            <a:off x="3817691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 </a:t>
            </a:r>
          </a:p>
        </p:txBody>
      </p:sp>
      <p:pic>
        <p:nvPicPr>
          <p:cNvPr id="22" name="Рисунок 2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1533525"/>
            <a:ext cx="1562099" cy="2082799"/>
          </a:xfrm>
          <a:prstGeom prst="rect">
            <a:avLst/>
          </a:prstGeom>
        </p:spPr>
      </p:pic>
      <p:pic>
        <p:nvPicPr>
          <p:cNvPr id="23" name="Рисунок 2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4269829"/>
            <a:ext cx="1562100" cy="1895475"/>
          </a:xfrm>
          <a:prstGeom prst="rect">
            <a:avLst/>
          </a:prstGeom>
        </p:spPr>
      </p:pic>
      <p:sp>
        <p:nvSpPr>
          <p:cNvPr id="24" name="Прямоугольник 23"/>
          <p:cNvSpPr/>
          <p:nvPr/>
        </p:nvSpPr>
        <p:spPr>
          <a:xfrm>
            <a:off x="6617420" y="1164193"/>
            <a:ext cx="124346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Alan </a:t>
            </a:r>
            <a:r>
              <a:rPr lang="en-US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Gibbard</a:t>
            </a:r>
            <a:endParaRPr lang="ru-RU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6609289" y="3900497"/>
            <a:ext cx="15199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Mark </a:t>
            </a:r>
            <a:r>
              <a:rPr lang="en-US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Satterthwaite</a:t>
            </a:r>
            <a:endParaRPr lang="ru-RU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107504" y="5301208"/>
            <a:ext cx="597666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ell MT" panose="02020503060305020303" pitchFamily="18" charset="0"/>
                <a:cs typeface="BrowalliaUPC" panose="020B0604020202020204" pitchFamily="34" charset="-34"/>
              </a:rPr>
              <a:t>So, it is impossible to find a reasonable non-</a:t>
            </a:r>
            <a:r>
              <a:rPr lang="en-US" sz="2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Bell MT" panose="02020503060305020303" pitchFamily="18" charset="0"/>
                <a:cs typeface="BrowalliaUPC" panose="020B0604020202020204" pitchFamily="34" charset="-34"/>
              </a:rPr>
              <a:t>manipulable</a:t>
            </a:r>
            <a:r>
              <a: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ell MT" panose="02020503060305020303" pitchFamily="18" charset="0"/>
                <a:cs typeface="BrowalliaUPC" panose="020B0604020202020204" pitchFamily="34" charset="-34"/>
              </a:rPr>
              <a:t> mechanism</a:t>
            </a: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  <a:latin typeface="Bell MT" panose="02020503060305020303" pitchFamily="18" charset="0"/>
              <a:cs typeface="BrowalliaUPC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291121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-3828" y="1"/>
            <a:ext cx="9144001" cy="1052736"/>
            <a:chOff x="-1" y="0"/>
            <a:chExt cx="9144001" cy="1424785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-1" y="0"/>
              <a:ext cx="9144001" cy="1340768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aseline="-25000" dirty="0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1063" y="1352777"/>
              <a:ext cx="6768752" cy="7200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aseline="-25000"/>
            </a:p>
          </p:txBody>
        </p:sp>
      </p:grpSp>
      <p:sp>
        <p:nvSpPr>
          <p:cNvPr id="5" name="Заголовок 1"/>
          <p:cNvSpPr txBox="1">
            <a:spLocks/>
          </p:cNvSpPr>
          <p:nvPr/>
        </p:nvSpPr>
        <p:spPr>
          <a:xfrm>
            <a:off x="107504" y="188640"/>
            <a:ext cx="8712968" cy="1152129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000" b="1" dirty="0" smtClean="0">
                <a:solidFill>
                  <a:schemeClr val="bg1">
                    <a:lumMod val="95000"/>
                  </a:schemeClr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How to escape G-S impossibility? </a:t>
            </a:r>
            <a:endParaRPr lang="ru-RU" sz="4000" b="1" dirty="0">
              <a:solidFill>
                <a:schemeClr val="bg1">
                  <a:lumMod val="95000"/>
                </a:schemeClr>
              </a:solidFill>
              <a:cs typeface="BrowalliaUPC" panose="020B0604020202020204" pitchFamily="34" charset="-34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251520" y="1628800"/>
            <a:ext cx="8712968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ell MT" panose="02020503060305020303" pitchFamily="18" charset="0"/>
                <a:cs typeface="BrowalliaUPC" panose="020B0604020202020204" pitchFamily="34" charset="-34"/>
              </a:rPr>
              <a:t>Domain restriction. 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ell MT" panose="02020503060305020303" pitchFamily="18" charset="0"/>
                <a:cs typeface="BrowalliaUPC" panose="020B0604020202020204" pitchFamily="34" charset="-34"/>
              </a:rPr>
              <a:t>A classic approach. </a:t>
            </a:r>
          </a:p>
          <a:p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ell MT" panose="02020503060305020303" pitchFamily="18" charset="0"/>
                <a:cs typeface="BrowalliaUPC" panose="020B0604020202020204" pitchFamily="34" charset="-34"/>
              </a:rPr>
              <a:t>	Idea: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ell MT" panose="02020503060305020303" pitchFamily="18" charset="0"/>
                <a:cs typeface="BrowalliaUPC" panose="020B0604020202020204" pitchFamily="34" charset="-34"/>
              </a:rPr>
              <a:t>define a mechanism only on preference profiles with some special structure.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ell MT" panose="02020503060305020303" pitchFamily="18" charset="0"/>
                <a:cs typeface="BrowalliaUPC" panose="020B0604020202020204" pitchFamily="34" charset="-34"/>
              </a:rPr>
              <a:t>	Single-peaked preferences: </a:t>
            </a:r>
            <a:r>
              <a:rPr lang="en-US" dirty="0" smtClean="0">
                <a:solidFill>
                  <a:schemeClr val="accent6"/>
                </a:solidFill>
                <a:latin typeface="Bell MT" panose="02020503060305020303" pitchFamily="18" charset="0"/>
                <a:cs typeface="BrowalliaUPC" panose="020B0604020202020204" pitchFamily="34" charset="-34"/>
              </a:rPr>
              <a:t>today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ell MT" panose="02020503060305020303" pitchFamily="18" charset="0"/>
                <a:cs typeface="BrowalliaUPC" panose="020B0604020202020204" pitchFamily="34" charset="-34"/>
              </a:rPr>
              <a:t>	Mechanisms with money (VCG): </a:t>
            </a:r>
            <a:r>
              <a:rPr lang="en-US" dirty="0" smtClean="0">
                <a:solidFill>
                  <a:schemeClr val="accent6"/>
                </a:solidFill>
                <a:latin typeface="Bell MT" panose="02020503060305020303" pitchFamily="18" charset="0"/>
                <a:cs typeface="BrowalliaUPC" panose="020B0604020202020204" pitchFamily="34" charset="-34"/>
              </a:rPr>
              <a:t>third lecture</a:t>
            </a:r>
          </a:p>
          <a:p>
            <a:pPr lvl="2"/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  <a:latin typeface="Bell MT" panose="02020503060305020303" pitchFamily="18" charset="0"/>
              <a:cs typeface="BrowalliaUPC" panose="020B0604020202020204" pitchFamily="34" charset="-34"/>
            </a:endParaRPr>
          </a:p>
          <a:p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ell MT" panose="02020503060305020303" pitchFamily="18" charset="0"/>
                <a:cs typeface="BrowalliaUPC" panose="020B0604020202020204" pitchFamily="34" charset="-34"/>
              </a:rPr>
              <a:t>Complexity of manipulations. 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ell MT" panose="02020503060305020303" pitchFamily="18" charset="0"/>
                <a:cs typeface="BrowalliaUPC" panose="020B0604020202020204" pitchFamily="34" charset="-34"/>
              </a:rPr>
              <a:t>Algorithmic Mechanism Design approach.</a:t>
            </a:r>
          </a:p>
          <a:p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Bell MT" panose="02020503060305020303" pitchFamily="18" charset="0"/>
                <a:cs typeface="BrowalliaUPC" panose="020B0604020202020204" pitchFamily="34" charset="-34"/>
              </a:rPr>
              <a:t>	I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ell MT" panose="02020503060305020303" pitchFamily="18" charset="0"/>
                <a:cs typeface="BrowalliaUPC" panose="020B0604020202020204" pitchFamily="34" charset="-34"/>
              </a:rPr>
              <a:t>dea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Bell MT" panose="02020503060305020303" pitchFamily="18" charset="0"/>
                <a:cs typeface="BrowalliaUPC" panose="020B0604020202020204" pitchFamily="34" charset="-34"/>
              </a:rPr>
              <a:t>: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Bell MT" panose="02020503060305020303" pitchFamily="18" charset="0"/>
                <a:cs typeface="BrowalliaUPC" panose="020B0604020202020204" pitchFamily="34" charset="-34"/>
              </a:rPr>
              <a:t>a mechanism is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Bell MT" panose="02020503060305020303" pitchFamily="18" charset="0"/>
                <a:cs typeface="BrowalliaUPC" panose="020B0604020202020204" pitchFamily="34" charset="-34"/>
              </a:rPr>
              <a:t>manipulable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ell MT" panose="02020503060305020303" pitchFamily="18" charset="0"/>
                <a:cs typeface="BrowalliaUPC" panose="020B0604020202020204" pitchFamily="34" charset="-34"/>
              </a:rPr>
              <a:t>, but how hard is to find a manipulation?</a:t>
            </a:r>
          </a:p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Bell MT" panose="02020503060305020303" pitchFamily="18" charset="0"/>
                <a:cs typeface="BrowalliaUPC" panose="020B0604020202020204" pitchFamily="34" charset="-34"/>
              </a:rPr>
              <a:t>	</a:t>
            </a:r>
            <a:r>
              <a:rPr lang="en-US" dirty="0" smtClean="0">
                <a:solidFill>
                  <a:schemeClr val="accent6"/>
                </a:solidFill>
                <a:latin typeface="Bell MT" panose="02020503060305020303" pitchFamily="18" charset="0"/>
                <a:cs typeface="BrowalliaUPC" panose="020B0604020202020204" pitchFamily="34" charset="-34"/>
              </a:rPr>
              <a:t>at the end of the course</a:t>
            </a:r>
          </a:p>
          <a:p>
            <a:endParaRPr lang="en-US" dirty="0" smtClean="0">
              <a:solidFill>
                <a:schemeClr val="accent6"/>
              </a:solidFill>
              <a:latin typeface="Bell MT" panose="02020503060305020303" pitchFamily="18" charset="0"/>
              <a:cs typeface="BrowalliaUPC" panose="020B0604020202020204" pitchFamily="34" charset="-34"/>
            </a:endParaRPr>
          </a:p>
          <a:p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ell MT" panose="02020503060305020303" pitchFamily="18" charset="0"/>
                <a:cs typeface="BrowalliaUPC" panose="020B0604020202020204" pitchFamily="34" charset="-34"/>
              </a:rPr>
              <a:t>Weakening normative requirements. 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ell MT" panose="02020503060305020303" pitchFamily="18" charset="0"/>
                <a:cs typeface="BrowalliaUPC" panose="020B0604020202020204" pitchFamily="34" charset="-34"/>
              </a:rPr>
              <a:t>Implementation theory (E.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Bell MT" panose="02020503060305020303" pitchFamily="18" charset="0"/>
                <a:cs typeface="BrowalliaUPC" panose="020B0604020202020204" pitchFamily="34" charset="-34"/>
              </a:rPr>
              <a:t>Maskin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ell MT" panose="02020503060305020303" pitchFamily="18" charset="0"/>
                <a:cs typeface="BrowalliaUPC" panose="020B0604020202020204" pitchFamily="34" charset="-34"/>
              </a:rPr>
              <a:t>)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  <a:latin typeface="Bell MT" panose="02020503060305020303" pitchFamily="18" charset="0"/>
              <a:cs typeface="BrowalliaUPC" panose="020B0604020202020204" pitchFamily="34" charset="-34"/>
            </a:endParaRPr>
          </a:p>
          <a:p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Bell MT" panose="02020503060305020303" pitchFamily="18" charset="0"/>
                <a:cs typeface="BrowalliaUPC" panose="020B0604020202020204" pitchFamily="34" charset="-34"/>
              </a:rPr>
              <a:t>	Idea: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Bell MT" panose="02020503060305020303" pitchFamily="18" charset="0"/>
                <a:cs typeface="BrowalliaUPC" panose="020B0604020202020204" pitchFamily="34" charset="-34"/>
              </a:rPr>
              <a:t>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ell MT" panose="02020503060305020303" pitchFamily="18" charset="0"/>
                <a:cs typeface="BrowalliaUPC" panose="020B0604020202020204" pitchFamily="34" charset="-34"/>
              </a:rPr>
              <a:t>Nash equilibrium instead of dominant strategies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Bell MT" panose="02020503060305020303" pitchFamily="18" charset="0"/>
              <a:cs typeface="BrowalliaUPC" panose="020B0604020202020204" pitchFamily="34" charset="-34"/>
            </a:endParaRPr>
          </a:p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Bell MT" panose="02020503060305020303" pitchFamily="18" charset="0"/>
                <a:cs typeface="BrowalliaUPC" panose="020B0604020202020204" pitchFamily="34" charset="-34"/>
              </a:rPr>
              <a:t>	</a:t>
            </a:r>
            <a:r>
              <a:rPr lang="en-US" dirty="0" smtClean="0">
                <a:solidFill>
                  <a:schemeClr val="accent6"/>
                </a:solidFill>
                <a:latin typeface="Bell MT" panose="02020503060305020303" pitchFamily="18" charset="0"/>
                <a:cs typeface="BrowalliaUPC" panose="020B0604020202020204" pitchFamily="34" charset="-34"/>
              </a:rPr>
              <a:t>will not touch</a:t>
            </a:r>
            <a:endParaRPr lang="en-US" dirty="0">
              <a:solidFill>
                <a:schemeClr val="accent6"/>
              </a:solidFill>
              <a:latin typeface="Bell MT" panose="02020503060305020303" pitchFamily="18" charset="0"/>
              <a:cs typeface="BrowalliaUPC" panose="020B0604020202020204" pitchFamily="34" charset="-34"/>
            </a:endParaRPr>
          </a:p>
          <a:p>
            <a:endParaRPr lang="en-US" dirty="0">
              <a:solidFill>
                <a:schemeClr val="accent6"/>
              </a:solidFill>
              <a:latin typeface="Bell MT" panose="02020503060305020303" pitchFamily="18" charset="0"/>
              <a:cs typeface="BrowalliaUPC" panose="020B0604020202020204" pitchFamily="34" charset="-34"/>
            </a:endParaRPr>
          </a:p>
          <a:p>
            <a:endParaRPr lang="en-US" dirty="0" smtClean="0">
              <a:solidFill>
                <a:schemeClr val="accent6"/>
              </a:solidFill>
              <a:latin typeface="Bell MT" panose="02020503060305020303" pitchFamily="18" charset="0"/>
              <a:cs typeface="BrowalliaUPC" panose="020B0604020202020204" pitchFamily="34" charset="-34"/>
            </a:endParaRPr>
          </a:p>
          <a:p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  <a:latin typeface="Bell MT" panose="02020503060305020303" pitchFamily="18" charset="0"/>
              <a:cs typeface="BrowalliaUPC" panose="020B0604020202020204" pitchFamily="34" charset="-34"/>
            </a:endParaRP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Bell MT" panose="02020503060305020303" pitchFamily="18" charset="0"/>
              <a:cs typeface="BrowalliaUPC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759225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-3828" y="1"/>
            <a:ext cx="9144001" cy="908719"/>
            <a:chOff x="-1" y="0"/>
            <a:chExt cx="9144001" cy="1424785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-1" y="0"/>
              <a:ext cx="9144001" cy="1340768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aseline="-25000" dirty="0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1063" y="1352777"/>
              <a:ext cx="6768752" cy="7200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aseline="-25000"/>
            </a:p>
          </p:txBody>
        </p:sp>
      </p:grpSp>
      <p:sp>
        <p:nvSpPr>
          <p:cNvPr id="5" name="Заголовок 1"/>
          <p:cNvSpPr txBox="1">
            <a:spLocks/>
          </p:cNvSpPr>
          <p:nvPr/>
        </p:nvSpPr>
        <p:spPr>
          <a:xfrm>
            <a:off x="107504" y="188640"/>
            <a:ext cx="8712968" cy="1152129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000" b="1" dirty="0" smtClean="0">
                <a:solidFill>
                  <a:schemeClr val="bg1">
                    <a:lumMod val="95000"/>
                  </a:schemeClr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Single-peaked domain</a:t>
            </a:r>
            <a:endParaRPr lang="ru-RU" sz="4000" b="1" dirty="0">
              <a:solidFill>
                <a:schemeClr val="bg1">
                  <a:lumMod val="95000"/>
                </a:schemeClr>
              </a:solidFill>
              <a:cs typeface="BrowalliaUPC" panose="020B0604020202020204" pitchFamily="34" charset="-34"/>
            </a:endParaRPr>
          </a:p>
        </p:txBody>
      </p:sp>
      <p:grpSp>
        <p:nvGrpSpPr>
          <p:cNvPr id="6" name="Группа 5"/>
          <p:cNvGrpSpPr/>
          <p:nvPr/>
        </p:nvGrpSpPr>
        <p:grpSpPr>
          <a:xfrm>
            <a:off x="381951" y="4077072"/>
            <a:ext cx="5184576" cy="1371644"/>
            <a:chOff x="933078" y="5195041"/>
            <a:chExt cx="8208912" cy="428141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Прямоугольник 6"/>
                <p:cNvSpPr/>
                <p:nvPr/>
              </p:nvSpPr>
              <p:spPr>
                <a:xfrm>
                  <a:off x="933078" y="5242485"/>
                  <a:ext cx="8208912" cy="380697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just">
                    <a:defRPr/>
                  </a:pPr>
                  <a:r>
                    <a:rPr lang="en-US" sz="1700" dirty="0" smtClean="0">
                      <a:solidFill>
                        <a:schemeClr val="tx1"/>
                      </a:solidFill>
                      <a:latin typeface="Bell MT" panose="02020503060305020303" pitchFamily="18" charset="0"/>
                      <a:cs typeface="BrowalliaUPC" panose="020B0604020202020204" pitchFamily="34" charset="-34"/>
                    </a:rPr>
                    <a:t>Assume that there is an odd number of voters.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170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BrowalliaUPC" panose="020B0604020202020204" pitchFamily="34" charset="-34"/>
                            </a:rPr>
                          </m:ctrlPr>
                        </m:sSubPr>
                        <m:e>
                          <m:r>
                            <a:rPr lang="en-US" sz="17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BrowalliaUPC" panose="020B0604020202020204" pitchFamily="34" charset="-34"/>
                            </a:rPr>
                            <m:t>𝑓</m:t>
                          </m:r>
                        </m:e>
                        <m:sub>
                          <m:r>
                            <a:rPr lang="en-US" sz="17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BrowalliaUPC" panose="020B0604020202020204" pitchFamily="34" charset="-34"/>
                            </a:rPr>
                            <m:t>𝑚𝑒𝑑𝑖𝑎𝑛</m:t>
                          </m:r>
                        </m:sub>
                      </m:sSub>
                    </m:oMath>
                  </a14:m>
                  <a:r>
                    <a:rPr lang="en-US" sz="1700" dirty="0" smtClean="0">
                      <a:solidFill>
                        <a:schemeClr val="tx1"/>
                      </a:solidFill>
                      <a:latin typeface="Bell MT" panose="02020503060305020303" pitchFamily="18" charset="0"/>
                      <a:cs typeface="BrowalliaUPC" panose="020B0604020202020204" pitchFamily="34" charset="-34"/>
                    </a:rPr>
                    <a:t> outputs the median of </a:t>
                  </a:r>
                  <a14:m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1600" b="0" i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/>
                          <a:cs typeface="BrowalliaUPC" panose="020B0604020202020204" pitchFamily="34" charset="-34"/>
                        </a:rPr>
                        <m:t>X</m:t>
                      </m:r>
                      <m:r>
                        <a:rPr lang="en-US" sz="1600" b="0" i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/>
                          <a:cs typeface="BrowalliaUPC" panose="020B0604020202020204" pitchFamily="34" charset="-34"/>
                        </a:rPr>
                        <m:t>={</m:t>
                      </m:r>
                      <m:sSub>
                        <m:sSubPr>
                          <m:ctrlPr>
                            <a:rPr lang="en-US" sz="1600" i="1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/>
                              <a:cs typeface="BrowalliaUPC" panose="020B0604020202020204" pitchFamily="34" charset="-34"/>
                            </a:rPr>
                          </m:ctrlPr>
                        </m:sSubPr>
                        <m:e>
                          <m:r>
                            <a:rPr lang="en-US" sz="1600" i="1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/>
                              <a:cs typeface="BrowalliaUPC" panose="020B0604020202020204" pitchFamily="34" charset="-34"/>
                            </a:rPr>
                            <m:t>𝑥</m:t>
                          </m:r>
                        </m:e>
                        <m:sub>
                          <m:r>
                            <a:rPr lang="en-US" sz="1600" i="1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/>
                              <a:cs typeface="BrowalliaUPC" panose="020B0604020202020204" pitchFamily="34" charset="-34"/>
                            </a:rPr>
                            <m:t>1</m:t>
                          </m:r>
                        </m:sub>
                      </m:sSub>
                      <m:r>
                        <a:rPr lang="en-US" sz="1600" i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/>
                          <a:cs typeface="BrowalliaUPC" panose="020B0604020202020204" pitchFamily="34" charset="-34"/>
                        </a:rPr>
                        <m:t>,</m:t>
                      </m:r>
                      <m:sSub>
                        <m:sSubPr>
                          <m:ctrlPr>
                            <a:rPr lang="en-US" sz="1600" i="1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/>
                              <a:cs typeface="BrowalliaUPC" panose="020B0604020202020204" pitchFamily="34" charset="-34"/>
                            </a:rPr>
                          </m:ctrlPr>
                        </m:sSubPr>
                        <m:e>
                          <m:r>
                            <a:rPr lang="en-US" sz="1600" i="1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/>
                              <a:cs typeface="BrowalliaUPC" panose="020B0604020202020204" pitchFamily="34" charset="-34"/>
                            </a:rPr>
                            <m:t>𝑥</m:t>
                          </m:r>
                        </m:e>
                        <m:sub>
                          <m:r>
                            <a:rPr lang="en-US" sz="1600" i="1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/>
                              <a:cs typeface="BrowalliaUPC" panose="020B0604020202020204" pitchFamily="34" charset="-34"/>
                            </a:rPr>
                            <m:t>2</m:t>
                          </m:r>
                        </m:sub>
                      </m:sSub>
                      <m:r>
                        <a:rPr lang="en-US" sz="1600" i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/>
                          <a:cs typeface="BrowalliaUPC" panose="020B0604020202020204" pitchFamily="34" charset="-34"/>
                        </a:rPr>
                        <m:t>,..,</m:t>
                      </m:r>
                      <m:sSub>
                        <m:sSubPr>
                          <m:ctrlPr>
                            <a:rPr lang="en-US" sz="1600" i="1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/>
                              <a:cs typeface="BrowalliaUPC" panose="020B0604020202020204" pitchFamily="34" charset="-34"/>
                            </a:rPr>
                          </m:ctrlPr>
                        </m:sSubPr>
                        <m:e>
                          <m:r>
                            <a:rPr lang="en-US" sz="1600" i="1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/>
                              <a:cs typeface="BrowalliaUPC" panose="020B0604020202020204" pitchFamily="34" charset="-34"/>
                            </a:rPr>
                            <m:t>𝑥</m:t>
                          </m:r>
                        </m:e>
                        <m:sub>
                          <m:r>
                            <a:rPr lang="en-US" sz="1600" i="1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/>
                              <a:cs typeface="BrowalliaUPC" panose="020B0604020202020204" pitchFamily="34" charset="-34"/>
                            </a:rPr>
                            <m:t>𝑛</m:t>
                          </m:r>
                        </m:sub>
                      </m:sSub>
                    </m:oMath>
                  </a14:m>
                  <a:r>
                    <a:rPr lang="en-US" sz="1700" dirty="0" smtClean="0">
                      <a:solidFill>
                        <a:schemeClr val="tx1"/>
                      </a:solidFill>
                      <a:latin typeface="Bell MT" panose="02020503060305020303" pitchFamily="18" charset="0"/>
                      <a:cs typeface="BrowalliaUPC" panose="020B0604020202020204" pitchFamily="34" charset="-34"/>
                    </a:rPr>
                    <a:t>}, i.e., such </a:t>
                  </a:r>
                  <a14:m>
                    <m:oMath xmlns:m="http://schemas.openxmlformats.org/officeDocument/2006/math">
                      <m:r>
                        <a:rPr lang="en-US" sz="1600" i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/>
                          <a:cs typeface="BrowalliaUPC" panose="020B0604020202020204" pitchFamily="34" charset="-34"/>
                        </a:rPr>
                        <m:t>𝑥</m:t>
                      </m:r>
                      <m:r>
                        <a:rPr lang="en-US" sz="1600" b="0" i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/>
                          <a:cs typeface="BrowalliaUPC" panose="020B0604020202020204" pitchFamily="34" charset="-34"/>
                        </a:rPr>
                        <m:t>∈</m:t>
                      </m:r>
                      <m:r>
                        <a:rPr lang="en-US" sz="1600" b="0" i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/>
                          <a:cs typeface="BrowalliaUPC" panose="020B0604020202020204" pitchFamily="34" charset="-34"/>
                        </a:rPr>
                        <m:t>𝑋</m:t>
                      </m:r>
                      <m:r>
                        <a:rPr lang="en-US" sz="1600" i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/>
                          <a:cs typeface="BrowalliaUPC" panose="020B0604020202020204" pitchFamily="34" charset="-34"/>
                        </a:rPr>
                        <m:t> </m:t>
                      </m:r>
                    </m:oMath>
                  </a14:m>
                  <a:r>
                    <a:rPr lang="en-US" sz="1700" dirty="0" smtClean="0">
                      <a:solidFill>
                        <a:schemeClr val="tx1"/>
                      </a:solidFill>
                      <a:latin typeface="Bell MT" panose="02020503060305020303" pitchFamily="18" charset="0"/>
                      <a:cs typeface="BrowalliaUPC" panose="020B0604020202020204" pitchFamily="34" charset="-34"/>
                    </a:rPr>
                    <a:t>that the number of points to the left equals to the number of points to the right.</a:t>
                  </a:r>
                </a:p>
              </p:txBody>
            </p:sp>
          </mc:Choice>
          <mc:Fallback xmlns="">
            <p:sp>
              <p:nvSpPr>
                <p:cNvPr id="7" name="Прямоугольник 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33078" y="5242485"/>
                  <a:ext cx="8208912" cy="380697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 l="-824" r="-706" b="-3000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8" name="Прямоугольник 7"/>
            <p:cNvSpPr/>
            <p:nvPr/>
          </p:nvSpPr>
          <p:spPr>
            <a:xfrm>
              <a:off x="933078" y="5195041"/>
              <a:ext cx="8208912" cy="7116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4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BrowalliaUPC" panose="020B0604020202020204" pitchFamily="34" charset="-34"/>
                  <a:cs typeface="BrowalliaUPC" panose="020B0604020202020204" pitchFamily="34" charset="-34"/>
                </a:rPr>
                <a:t>The median rule:</a:t>
              </a:r>
              <a:endParaRPr lang="ru-RU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BrowalliaUPC" panose="020B0604020202020204" pitchFamily="34" charset="-34"/>
              </a:endParaRPr>
            </a:p>
          </p:txBody>
        </p:sp>
      </p:grpSp>
      <p:sp>
        <p:nvSpPr>
          <p:cNvPr id="9" name="Прямоугольник 8"/>
          <p:cNvSpPr/>
          <p:nvPr/>
        </p:nvSpPr>
        <p:spPr>
          <a:xfrm>
            <a:off x="3817691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 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5724128" y="2924944"/>
            <a:ext cx="3600400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Herve Moulin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World-leading scientist in Game Theory, Mechanism Design, Social Choice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Heads our laboratory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accent6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Will read the last three lectures of the course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Прямоугольник 13"/>
              <p:cNvSpPr/>
              <p:nvPr/>
            </p:nvSpPr>
            <p:spPr>
              <a:xfrm>
                <a:off x="-3828" y="1225783"/>
                <a:ext cx="5956134" cy="203132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Bell MT" panose="02020503060305020303" pitchFamily="18" charset="0"/>
                    <a:cs typeface="BrowalliaUPC" panose="020B0604020202020204" pitchFamily="34" charset="-34"/>
                  </a:rPr>
                  <a:t>Society votes for a one-dimensional issue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en-US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Bell MT" panose="02020503060305020303" pitchFamily="18" charset="0"/>
                    <a:cs typeface="BrowalliaUPC" panose="020B0604020202020204" pitchFamily="34" charset="-34"/>
                  </a:rPr>
                  <a:t>What fraction of a budget to be spent on education?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en-US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Bell MT" panose="02020503060305020303" pitchFamily="18" charset="0"/>
                    <a:cs typeface="BrowalliaUPC" panose="020B0604020202020204" pitchFamily="34" charset="-34"/>
                  </a:rPr>
                  <a:t>Where to open a public facility on a long street?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mbria Math"/>
                        <a:cs typeface="BrowalliaUPC" panose="020B0604020202020204" pitchFamily="34" charset="-34"/>
                      </a:rPr>
                      <m:t>𝑨</m:t>
                    </m:r>
                  </m:oMath>
                </a14:m>
                <a:r>
                  <a:rPr lang="en-US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Bell MT" panose="02020503060305020303" pitchFamily="18" charset="0"/>
                    <a:cs typeface="BrowalliaUPC" panose="020B0604020202020204" pitchFamily="34" charset="-34"/>
                  </a:rPr>
                  <a:t> = real numbers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Bell MT" panose="02020503060305020303" pitchFamily="18" charset="0"/>
                    <a:cs typeface="BrowalliaUPC" panose="020B0604020202020204" pitchFamily="34" charset="-34"/>
                  </a:rPr>
                  <a:t>Every voter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mbria Math"/>
                        <a:cs typeface="BrowalliaUPC" panose="020B0604020202020204" pitchFamily="34" charset="-34"/>
                      </a:rPr>
                      <m:t>𝑖</m:t>
                    </m:r>
                  </m:oMath>
                </a14:m>
                <a:r>
                  <a:rPr lang="en-US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Bell MT" panose="02020503060305020303" pitchFamily="18" charset="0"/>
                    <a:cs typeface="BrowalliaUPC" panose="020B0604020202020204" pitchFamily="34" charset="-34"/>
                  </a:rPr>
                  <a:t> has an ideal point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/>
                            <a:cs typeface="BrowalliaUPC" panose="020B0604020202020204" pitchFamily="34" charset="-34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/>
                            <a:cs typeface="BrowalliaUPC" panose="020B0604020202020204" pitchFamily="34" charset="-34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/>
                            <a:cs typeface="BrowalliaUPC" panose="020B0604020202020204" pitchFamily="34" charset="-34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Bell MT" panose="02020503060305020303" pitchFamily="18" charset="0"/>
                    <a:cs typeface="BrowalliaUPC" panose="020B0604020202020204" pitchFamily="34" charset="-34"/>
                  </a:rPr>
                  <a:t>, the peak and prefers the outcome of the rule to be as close as possible his peak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Bell MT" panose="02020503060305020303" pitchFamily="18" charset="0"/>
                    <a:cs typeface="BrowalliaUPC" panose="020B0604020202020204" pitchFamily="34" charset="-34"/>
                  </a:rPr>
                  <a:t>A mechanism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mbria Math"/>
                        <a:cs typeface="BrowalliaUPC" panose="020B0604020202020204" pitchFamily="34" charset="-34"/>
                      </a:rPr>
                      <m:t>𝑓</m:t>
                    </m:r>
                    <m:r>
                      <a:rPr lang="en-US" b="0" i="1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mbria Math"/>
                        <a:cs typeface="BrowalliaUPC" panose="020B0604020202020204" pitchFamily="34" charset="-34"/>
                      </a:rPr>
                      <m:t>: </m:t>
                    </m:r>
                    <m:d>
                      <m:dPr>
                        <m:ctrlPr>
                          <a:rPr lang="en-US" b="0" i="1" smtClean="0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/>
                            <a:cs typeface="BrowalliaUPC" panose="020B0604020202020204" pitchFamily="34" charset="-34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solidFill>
                                  <a:schemeClr val="tx1">
                                    <a:lumMod val="75000"/>
                                    <a:lumOff val="25000"/>
                                  </a:schemeClr>
                                </a:solidFill>
                                <a:latin typeface="Cambria Math"/>
                                <a:cs typeface="BrowalliaUPC" panose="020B0604020202020204" pitchFamily="34" charset="-34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chemeClr val="tx1">
                                    <a:lumMod val="75000"/>
                                    <a:lumOff val="25000"/>
                                  </a:schemeClr>
                                </a:solidFill>
                                <a:latin typeface="Cambria Math"/>
                                <a:cs typeface="BrowalliaUPC" panose="020B0604020202020204" pitchFamily="34" charset="-34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chemeClr val="tx1">
                                    <a:lumMod val="75000"/>
                                    <a:lumOff val="25000"/>
                                  </a:schemeClr>
                                </a:solidFill>
                                <a:latin typeface="Cambria Math"/>
                                <a:cs typeface="BrowalliaUPC" panose="020B0604020202020204" pitchFamily="34" charset="-34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/>
                            <a:cs typeface="BrowalliaUPC" panose="020B0604020202020204" pitchFamily="34" charset="-34"/>
                          </a:rPr>
                          <m:t>,</m:t>
                        </m:r>
                        <m:sSub>
                          <m:sSubPr>
                            <m:ctrlPr>
                              <a:rPr lang="en-US" i="1">
                                <a:solidFill>
                                  <a:schemeClr val="tx1">
                                    <a:lumMod val="75000"/>
                                    <a:lumOff val="25000"/>
                                  </a:schemeClr>
                                </a:solidFill>
                                <a:latin typeface="Cambria Math"/>
                                <a:cs typeface="BrowalliaUPC" panose="020B0604020202020204" pitchFamily="34" charset="-34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schemeClr val="tx1">
                                    <a:lumMod val="75000"/>
                                    <a:lumOff val="25000"/>
                                  </a:schemeClr>
                                </a:solidFill>
                                <a:latin typeface="Cambria Math"/>
                                <a:cs typeface="BrowalliaUPC" panose="020B0604020202020204" pitchFamily="34" charset="-34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chemeClr val="tx1">
                                    <a:lumMod val="75000"/>
                                    <a:lumOff val="25000"/>
                                  </a:schemeClr>
                                </a:solidFill>
                                <a:latin typeface="Cambria Math"/>
                                <a:cs typeface="BrowalliaUPC" panose="020B0604020202020204" pitchFamily="34" charset="-34"/>
                              </a:rPr>
                              <m:t>2</m:t>
                            </m:r>
                          </m:sub>
                        </m:sSub>
                        <m:r>
                          <a:rPr lang="en-US" b="0" i="1" smtClean="0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/>
                            <a:cs typeface="BrowalliaUPC" panose="020B0604020202020204" pitchFamily="34" charset="-34"/>
                          </a:rPr>
                          <m:t>,..,</m:t>
                        </m:r>
                        <m:sSub>
                          <m:sSubPr>
                            <m:ctrlPr>
                              <a:rPr lang="en-US" i="1">
                                <a:solidFill>
                                  <a:schemeClr val="tx1">
                                    <a:lumMod val="75000"/>
                                    <a:lumOff val="25000"/>
                                  </a:schemeClr>
                                </a:solidFill>
                                <a:latin typeface="Cambria Math"/>
                                <a:cs typeface="BrowalliaUPC" panose="020B0604020202020204" pitchFamily="34" charset="-34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schemeClr val="tx1">
                                    <a:lumMod val="75000"/>
                                    <a:lumOff val="25000"/>
                                  </a:schemeClr>
                                </a:solidFill>
                                <a:latin typeface="Cambria Math"/>
                                <a:cs typeface="BrowalliaUPC" panose="020B0604020202020204" pitchFamily="34" charset="-34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chemeClr val="tx1">
                                    <a:lumMod val="75000"/>
                                    <a:lumOff val="25000"/>
                                  </a:schemeClr>
                                </a:solidFill>
                                <a:latin typeface="Cambria Math"/>
                                <a:cs typeface="BrowalliaUPC" panose="020B0604020202020204" pitchFamily="34" charset="-34"/>
                              </a:rPr>
                              <m:t>𝑛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mbria Math"/>
                        <a:ea typeface="Cambria Math"/>
                        <a:cs typeface="BrowalliaUPC" panose="020B0604020202020204" pitchFamily="34" charset="-34"/>
                      </a:rPr>
                      <m:t>→</m:t>
                    </m:r>
                    <m:r>
                      <a:rPr lang="en-US" b="0" i="1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mbria Math"/>
                        <a:ea typeface="Cambria Math"/>
                        <a:cs typeface="BrowalliaUPC" panose="020B0604020202020204" pitchFamily="34" charset="-34"/>
                      </a:rPr>
                      <m:t>𝑥</m:t>
                    </m:r>
                  </m:oMath>
                </a14:m>
                <a:r>
                  <a:rPr lang="en-US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Bell MT" panose="02020503060305020303" pitchFamily="18" charset="0"/>
                    <a:cs typeface="BrowalliaUPC" panose="020B0604020202020204" pitchFamily="34" charset="-34"/>
                  </a:rPr>
                  <a:t> </a:t>
                </a:r>
                <a:endParaRPr 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Bell MT" panose="02020503060305020303" pitchFamily="18" charset="0"/>
                  <a:cs typeface="BrowalliaUPC" panose="020B0604020202020204" pitchFamily="34" charset="-34"/>
                </a:endParaRPr>
              </a:p>
            </p:txBody>
          </p:sp>
        </mc:Choice>
        <mc:Fallback xmlns="">
          <p:sp>
            <p:nvSpPr>
              <p:cNvPr id="14" name="Прямоугольник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3828" y="1225783"/>
                <a:ext cx="5956134" cy="2031325"/>
              </a:xfrm>
              <a:prstGeom prst="rect">
                <a:avLst/>
              </a:prstGeom>
              <a:blipFill rotWithShape="1">
                <a:blip r:embed="rId3"/>
                <a:stretch>
                  <a:fillRect l="-819" t="-1502" b="-390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5" name="Рисунок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1236018"/>
            <a:ext cx="3664647" cy="1570563"/>
          </a:xfrm>
          <a:prstGeom prst="rect">
            <a:avLst/>
          </a:prstGeom>
        </p:spPr>
      </p:pic>
      <p:sp>
        <p:nvSpPr>
          <p:cNvPr id="16" name="Прямоугольник 15"/>
          <p:cNvSpPr/>
          <p:nvPr/>
        </p:nvSpPr>
        <p:spPr>
          <a:xfrm>
            <a:off x="731033" y="3501008"/>
            <a:ext cx="50541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  <a:latin typeface="Bell MT" panose="02020503060305020303" pitchFamily="18" charset="0"/>
                <a:cs typeface="BrowalliaUPC" panose="020B0604020202020204" pitchFamily="34" charset="-34"/>
              </a:rPr>
              <a:t>Guess a strategy-proof mechanism!</a:t>
            </a:r>
            <a:endParaRPr lang="ru-RU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8500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4" grpId="0"/>
      <p:bldP spid="1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899593" y="1268760"/>
            <a:ext cx="7632848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err="1">
                <a:latin typeface="BrowalliaUPC" panose="020B0604020202020204" pitchFamily="34" charset="-34"/>
                <a:cs typeface="BrowalliaUPC" panose="020B0604020202020204" pitchFamily="34" charset="-34"/>
              </a:rPr>
              <a:t>Karlin</a:t>
            </a:r>
            <a:r>
              <a:rPr lang="en-US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, Anna R., and Yuval Peres. </a:t>
            </a:r>
            <a:r>
              <a:rPr lang="en-US" b="1" i="1" dirty="0">
                <a:latin typeface="BrowalliaUPC" panose="020B0604020202020204" pitchFamily="34" charset="-34"/>
                <a:cs typeface="BrowalliaUPC" panose="020B0604020202020204" pitchFamily="34" charset="-34"/>
              </a:rPr>
              <a:t>Game theory, alive</a:t>
            </a:r>
            <a:r>
              <a:rPr lang="en-US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. </a:t>
            </a:r>
            <a:r>
              <a:rPr lang="en-US" dirty="0">
                <a:latin typeface="BrowalliaUPC" panose="020B0604020202020204" pitchFamily="34" charset="-34"/>
                <a:cs typeface="BrowalliaUPC" panose="020B0604020202020204" pitchFamily="34" charset="-34"/>
              </a:rPr>
              <a:t>Vol. 101. American Mathematical Soc., 2017. </a:t>
            </a:r>
            <a:r>
              <a:rPr lang="en-US" dirty="0">
                <a:latin typeface="BrowalliaUPC" panose="020B0604020202020204" pitchFamily="34" charset="-34"/>
                <a:cs typeface="BrowalliaUPC" panose="020B0604020202020204" pitchFamily="34" charset="-34"/>
                <a:hlinkClick r:id="rId2"/>
              </a:rPr>
              <a:t>http://homes.cs.washington.edu/~</a:t>
            </a:r>
            <a:r>
              <a:rPr lang="en-US" dirty="0" smtClean="0">
                <a:latin typeface="BrowalliaUPC" panose="020B0604020202020204" pitchFamily="34" charset="-34"/>
                <a:cs typeface="BrowalliaUPC" panose="020B0604020202020204" pitchFamily="34" charset="-34"/>
                <a:hlinkClick r:id="rId2"/>
              </a:rPr>
              <a:t>karlin/GameTheoryBook.pdf</a:t>
            </a:r>
            <a:endParaRPr lang="en-US" dirty="0" smtClean="0">
              <a:latin typeface="BrowalliaUPC" panose="020B0604020202020204" pitchFamily="34" charset="-34"/>
              <a:cs typeface="BrowalliaUPC" panose="020B0604020202020204" pitchFamily="34" charset="-34"/>
            </a:endParaRPr>
          </a:p>
          <a:p>
            <a:endParaRPr lang="en-US" sz="1400" b="1" dirty="0" smtClean="0">
              <a:cs typeface="BrowalliaUPC" panose="020B0604020202020204" pitchFamily="34" charset="-34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b="1" dirty="0" smtClean="0">
                <a:cs typeface="BrowalliaUPC" panose="020B0604020202020204" pitchFamily="34" charset="-34"/>
              </a:rPr>
              <a:t>Николенко</a:t>
            </a:r>
            <a:r>
              <a:rPr lang="ru-RU" sz="1400" b="1" dirty="0">
                <a:cs typeface="BrowalliaUPC" panose="020B0604020202020204" pitchFamily="34" charset="-34"/>
              </a:rPr>
              <a:t>, С. И. (2009). Теория экономических </a:t>
            </a:r>
            <a:r>
              <a:rPr lang="ru-RU" sz="1400" b="1" dirty="0" smtClean="0">
                <a:cs typeface="BrowalliaUPC" panose="020B0604020202020204" pitchFamily="34" charset="-34"/>
              </a:rPr>
              <a:t>механизмов.</a:t>
            </a:r>
            <a:endParaRPr lang="en-US" sz="1400" b="1" dirty="0" smtClean="0">
              <a:latin typeface="BrowalliaUPC" panose="020B0604020202020204" pitchFamily="34" charset="-34"/>
              <a:cs typeface="BrowalliaUPC" panose="020B0604020202020204" pitchFamily="34" charset="-34"/>
            </a:endParaRPr>
          </a:p>
          <a:p>
            <a:r>
              <a:rPr lang="en-US" dirty="0">
                <a:latin typeface="BrowalliaUPC" panose="020B0604020202020204" pitchFamily="34" charset="-34"/>
                <a:cs typeface="BrowalliaUPC" panose="020B0604020202020204" pitchFamily="34" charset="-34"/>
              </a:rPr>
              <a:t> </a:t>
            </a:r>
            <a:r>
              <a:rPr lang="en-US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     Do </a:t>
            </a:r>
            <a:r>
              <a:rPr lang="en-US" dirty="0">
                <a:latin typeface="BrowalliaUPC" panose="020B0604020202020204" pitchFamily="34" charset="-34"/>
                <a:cs typeface="BrowalliaUPC" panose="020B0604020202020204" pitchFamily="34" charset="-34"/>
              </a:rPr>
              <a:t>not look for it on </a:t>
            </a:r>
            <a:r>
              <a:rPr lang="en-US" dirty="0">
                <a:latin typeface="BrowalliaUPC" panose="020B0604020202020204" pitchFamily="34" charset="-34"/>
                <a:cs typeface="BrowalliaUPC" panose="020B0604020202020204" pitchFamily="34" charset="-34"/>
                <a:hlinkClick r:id="rId3"/>
              </a:rPr>
              <a:t>http://gen.lib.rus.ec/</a:t>
            </a:r>
            <a:endParaRPr lang="en-US" dirty="0">
              <a:latin typeface="BrowalliaUPC" panose="020B0604020202020204" pitchFamily="34" charset="-34"/>
              <a:cs typeface="BrowalliaUPC" panose="020B0604020202020204" pitchFamily="34" charset="-34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BrowalliaUPC" panose="020B0604020202020204" pitchFamily="34" charset="-34"/>
              <a:cs typeface="BrowalliaUPC" panose="020B0604020202020204" pitchFamily="34" charset="-34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Handbook </a:t>
            </a:r>
            <a:r>
              <a:rPr lang="en-US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of Computational Social Choice</a:t>
            </a:r>
            <a:r>
              <a:rPr lang="en-US" b="1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.  </a:t>
            </a:r>
            <a:r>
              <a:rPr lang="en-US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Felix </a:t>
            </a:r>
            <a:r>
              <a:rPr lang="en-US" dirty="0">
                <a:latin typeface="BrowalliaUPC" panose="020B0604020202020204" pitchFamily="34" charset="-34"/>
                <a:cs typeface="BrowalliaUPC" panose="020B0604020202020204" pitchFamily="34" charset="-34"/>
              </a:rPr>
              <a:t>Brandt, Vincent </a:t>
            </a:r>
            <a:r>
              <a:rPr lang="en-US" dirty="0" err="1">
                <a:latin typeface="BrowalliaUPC" panose="020B0604020202020204" pitchFamily="34" charset="-34"/>
                <a:cs typeface="BrowalliaUPC" panose="020B0604020202020204" pitchFamily="34" charset="-34"/>
              </a:rPr>
              <a:t>Conitzer</a:t>
            </a:r>
            <a:r>
              <a:rPr lang="en-US" dirty="0">
                <a:latin typeface="BrowalliaUPC" panose="020B0604020202020204" pitchFamily="34" charset="-34"/>
                <a:cs typeface="BrowalliaUPC" panose="020B0604020202020204" pitchFamily="34" charset="-34"/>
              </a:rPr>
              <a:t>, </a:t>
            </a:r>
            <a:r>
              <a:rPr lang="en-US" dirty="0" err="1">
                <a:latin typeface="BrowalliaUPC" panose="020B0604020202020204" pitchFamily="34" charset="-34"/>
                <a:cs typeface="BrowalliaUPC" panose="020B0604020202020204" pitchFamily="34" charset="-34"/>
              </a:rPr>
              <a:t>Ulle</a:t>
            </a:r>
            <a:r>
              <a:rPr lang="en-US" dirty="0">
                <a:latin typeface="BrowalliaUPC" panose="020B0604020202020204" pitchFamily="34" charset="-34"/>
                <a:cs typeface="BrowalliaUPC" panose="020B0604020202020204" pitchFamily="34" charset="-34"/>
              </a:rPr>
              <a:t> </a:t>
            </a:r>
            <a:r>
              <a:rPr lang="en-US" dirty="0" err="1">
                <a:latin typeface="BrowalliaUPC" panose="020B0604020202020204" pitchFamily="34" charset="-34"/>
                <a:cs typeface="BrowalliaUPC" panose="020B0604020202020204" pitchFamily="34" charset="-34"/>
              </a:rPr>
              <a:t>Endriss</a:t>
            </a:r>
            <a:r>
              <a:rPr lang="en-US" dirty="0">
                <a:latin typeface="BrowalliaUPC" panose="020B0604020202020204" pitchFamily="34" charset="-34"/>
                <a:cs typeface="BrowalliaUPC" panose="020B0604020202020204" pitchFamily="34" charset="-34"/>
              </a:rPr>
              <a:t>, </a:t>
            </a:r>
            <a:r>
              <a:rPr lang="en-US" dirty="0" err="1">
                <a:latin typeface="BrowalliaUPC" panose="020B0604020202020204" pitchFamily="34" charset="-34"/>
                <a:cs typeface="BrowalliaUPC" panose="020B0604020202020204" pitchFamily="34" charset="-34"/>
              </a:rPr>
              <a:t>Jérôme</a:t>
            </a:r>
            <a:r>
              <a:rPr lang="en-US" dirty="0">
                <a:latin typeface="BrowalliaUPC" panose="020B0604020202020204" pitchFamily="34" charset="-34"/>
                <a:cs typeface="BrowalliaUPC" panose="020B0604020202020204" pitchFamily="34" charset="-34"/>
              </a:rPr>
              <a:t> Lang, and Ariel D. </a:t>
            </a:r>
            <a:r>
              <a:rPr lang="en-US" dirty="0" err="1">
                <a:latin typeface="BrowalliaUPC" panose="020B0604020202020204" pitchFamily="34" charset="-34"/>
                <a:cs typeface="BrowalliaUPC" panose="020B0604020202020204" pitchFamily="34" charset="-34"/>
              </a:rPr>
              <a:t>Procaccia</a:t>
            </a:r>
            <a:r>
              <a:rPr lang="en-US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. Cambridge </a:t>
            </a:r>
            <a:r>
              <a:rPr lang="en-US" dirty="0">
                <a:latin typeface="BrowalliaUPC" panose="020B0604020202020204" pitchFamily="34" charset="-34"/>
                <a:cs typeface="BrowalliaUPC" panose="020B0604020202020204" pitchFamily="34" charset="-34"/>
              </a:rPr>
              <a:t>University Press, </a:t>
            </a:r>
            <a:r>
              <a:rPr lang="en-US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2016.</a:t>
            </a:r>
            <a:r>
              <a:rPr lang="en-US" dirty="0">
                <a:latin typeface="BrowalliaUPC" panose="020B0604020202020204" pitchFamily="34" charset="-34"/>
                <a:cs typeface="BrowalliaUPC" panose="020B0604020202020204" pitchFamily="34" charset="-34"/>
              </a:rPr>
              <a:t> </a:t>
            </a:r>
            <a:r>
              <a:rPr lang="en-US" dirty="0" smtClean="0">
                <a:latin typeface="BrowalliaUPC" panose="020B0604020202020204" pitchFamily="34" charset="-34"/>
                <a:cs typeface="BrowalliaUPC" panose="020B0604020202020204" pitchFamily="34" charset="-34"/>
                <a:hlinkClick r:id="rId4"/>
              </a:rPr>
              <a:t>http</a:t>
            </a:r>
            <a:r>
              <a:rPr lang="en-US" dirty="0">
                <a:latin typeface="BrowalliaUPC" panose="020B0604020202020204" pitchFamily="34" charset="-34"/>
                <a:cs typeface="BrowalliaUPC" panose="020B0604020202020204" pitchFamily="34" charset="-34"/>
                <a:hlinkClick r:id="rId4"/>
              </a:rPr>
              <a:t>://</a:t>
            </a:r>
            <a:r>
              <a:rPr lang="en-US" dirty="0" smtClean="0">
                <a:latin typeface="BrowalliaUPC" panose="020B0604020202020204" pitchFamily="34" charset="-34"/>
                <a:cs typeface="BrowalliaUPC" panose="020B0604020202020204" pitchFamily="34" charset="-34"/>
                <a:hlinkClick r:id="rId4"/>
              </a:rPr>
              <a:t>procaccia.info/papers/comsoc.pdf</a:t>
            </a:r>
            <a:endParaRPr lang="en-US" dirty="0" smtClean="0">
              <a:latin typeface="BrowalliaUPC" panose="020B0604020202020204" pitchFamily="34" charset="-34"/>
              <a:cs typeface="BrowalliaUPC" panose="020B0604020202020204" pitchFamily="34" charset="-34"/>
            </a:endParaRPr>
          </a:p>
          <a:p>
            <a:endParaRPr lang="en-US" dirty="0">
              <a:latin typeface="BrowalliaUPC" panose="020B0604020202020204" pitchFamily="34" charset="-34"/>
              <a:cs typeface="BrowalliaUPC" panose="020B0604020202020204" pitchFamily="34" charset="-34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Moulin</a:t>
            </a:r>
            <a:r>
              <a:rPr lang="en-US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, H. (1991). </a:t>
            </a:r>
            <a:r>
              <a:rPr lang="en-US" b="1" i="1" dirty="0">
                <a:latin typeface="BrowalliaUPC" panose="020B0604020202020204" pitchFamily="34" charset="-34"/>
                <a:cs typeface="BrowalliaUPC" panose="020B0604020202020204" pitchFamily="34" charset="-34"/>
              </a:rPr>
              <a:t>Axioms of cooperative decision making</a:t>
            </a:r>
            <a:r>
              <a:rPr lang="en-US" dirty="0">
                <a:latin typeface="BrowalliaUPC" panose="020B0604020202020204" pitchFamily="34" charset="-34"/>
                <a:cs typeface="BrowalliaUPC" panose="020B0604020202020204" pitchFamily="34" charset="-34"/>
              </a:rPr>
              <a:t> (No. 15). Cambridge university </a:t>
            </a:r>
            <a:r>
              <a:rPr lang="en-US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press. </a:t>
            </a:r>
          </a:p>
          <a:p>
            <a:pPr lvl="1"/>
            <a:r>
              <a:rPr lang="en-US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Do </a:t>
            </a:r>
            <a:r>
              <a:rPr lang="en-US" dirty="0">
                <a:latin typeface="BrowalliaUPC" panose="020B0604020202020204" pitchFamily="34" charset="-34"/>
                <a:cs typeface="BrowalliaUPC" panose="020B0604020202020204" pitchFamily="34" charset="-34"/>
              </a:rPr>
              <a:t>not look for it on </a:t>
            </a:r>
            <a:r>
              <a:rPr lang="en-US" dirty="0">
                <a:latin typeface="BrowalliaUPC" panose="020B0604020202020204" pitchFamily="34" charset="-34"/>
                <a:cs typeface="BrowalliaUPC" panose="020B0604020202020204" pitchFamily="34" charset="-34"/>
                <a:hlinkClick r:id="rId3"/>
              </a:rPr>
              <a:t>http://gen.lib.rus.ec/</a:t>
            </a:r>
            <a:endParaRPr lang="en-US" dirty="0">
              <a:latin typeface="BrowalliaUPC" panose="020B0604020202020204" pitchFamily="34" charset="-34"/>
              <a:cs typeface="BrowalliaUPC" panose="020B0604020202020204" pitchFamily="34" charset="-34"/>
            </a:endParaRPr>
          </a:p>
          <a:p>
            <a:r>
              <a:rPr lang="en-US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 </a:t>
            </a:r>
          </a:p>
          <a:p>
            <a:r>
              <a:rPr lang="en-US" b="1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Voting mechanisms online:</a:t>
            </a:r>
            <a:r>
              <a:rPr lang="en-US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>
                <a:latin typeface="BrowalliaUPC" panose="020B0604020202020204" pitchFamily="34" charset="-34"/>
                <a:cs typeface="BrowalliaUPC" panose="020B0604020202020204" pitchFamily="34" charset="-34"/>
              </a:rPr>
              <a:t>Pnyx</a:t>
            </a:r>
            <a:r>
              <a:rPr lang="en-US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 (</a:t>
            </a:r>
            <a:r>
              <a:rPr lang="en-US" dirty="0" err="1">
                <a:latin typeface="BrowalliaUPC" panose="020B0604020202020204" pitchFamily="34" charset="-34"/>
                <a:cs typeface="BrowalliaUPC" panose="020B0604020202020204" pitchFamily="34" charset="-34"/>
              </a:rPr>
              <a:t>Technische</a:t>
            </a:r>
            <a:r>
              <a:rPr lang="en-US" dirty="0">
                <a:latin typeface="BrowalliaUPC" panose="020B0604020202020204" pitchFamily="34" charset="-34"/>
                <a:cs typeface="BrowalliaUPC" panose="020B0604020202020204" pitchFamily="34" charset="-34"/>
              </a:rPr>
              <a:t> Universität </a:t>
            </a:r>
            <a:r>
              <a:rPr lang="en-US" dirty="0" err="1" smtClean="0">
                <a:latin typeface="BrowalliaUPC" panose="020B0604020202020204" pitchFamily="34" charset="-34"/>
                <a:cs typeface="BrowalliaUPC" panose="020B0604020202020204" pitchFamily="34" charset="-34"/>
              </a:rPr>
              <a:t>München</a:t>
            </a:r>
            <a:r>
              <a:rPr lang="en-US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): </a:t>
            </a:r>
            <a:r>
              <a:rPr lang="en-US" dirty="0">
                <a:latin typeface="BrowalliaUPC" panose="020B0604020202020204" pitchFamily="34" charset="-34"/>
                <a:cs typeface="BrowalliaUPC" panose="020B0604020202020204" pitchFamily="34" charset="-34"/>
                <a:hlinkClick r:id="rId5"/>
              </a:rPr>
              <a:t>https://pnyx.dss.in.tum.de/</a:t>
            </a:r>
            <a:endParaRPr lang="en-US" dirty="0">
              <a:latin typeface="BrowalliaUPC" panose="020B0604020202020204" pitchFamily="34" charset="-34"/>
              <a:cs typeface="BrowalliaUPC" panose="020B0604020202020204" pitchFamily="34" charset="-34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>
                <a:latin typeface="BrowalliaUPC" panose="020B0604020202020204" pitchFamily="34" charset="-34"/>
                <a:cs typeface="BrowalliaUPC" panose="020B0604020202020204" pitchFamily="34" charset="-34"/>
              </a:rPr>
              <a:t>RoboVote</a:t>
            </a:r>
            <a:r>
              <a:rPr lang="en-US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 (Carnegie Mellon): </a:t>
            </a:r>
            <a:r>
              <a:rPr lang="en-US" dirty="0">
                <a:latin typeface="BrowalliaUPC" panose="020B0604020202020204" pitchFamily="34" charset="-34"/>
                <a:cs typeface="BrowalliaUPC" panose="020B0604020202020204" pitchFamily="34" charset="-34"/>
                <a:hlinkClick r:id="rId6"/>
              </a:rPr>
              <a:t>http://www.robovote.org</a:t>
            </a:r>
            <a:r>
              <a:rPr lang="en-US" dirty="0" smtClean="0">
                <a:latin typeface="BrowalliaUPC" panose="020B0604020202020204" pitchFamily="34" charset="-34"/>
                <a:cs typeface="BrowalliaUPC" panose="020B0604020202020204" pitchFamily="34" charset="-34"/>
                <a:hlinkClick r:id="rId6"/>
              </a:rPr>
              <a:t>/</a:t>
            </a:r>
            <a:endParaRPr lang="en-US" dirty="0" smtClean="0">
              <a:latin typeface="BrowalliaUPC" panose="020B0604020202020204" pitchFamily="34" charset="-34"/>
              <a:cs typeface="BrowalliaUPC" panose="020B0604020202020204" pitchFamily="34" charset="-34"/>
            </a:endParaRPr>
          </a:p>
          <a:p>
            <a:endParaRPr lang="en-US" dirty="0">
              <a:latin typeface="BrowalliaUPC" panose="020B0604020202020204" pitchFamily="34" charset="-34"/>
              <a:cs typeface="BrowalliaUPC" panose="020B0604020202020204" pitchFamily="34" charset="-34"/>
            </a:endParaRPr>
          </a:p>
          <a:p>
            <a:endParaRPr lang="en-US" dirty="0"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  <p:grpSp>
        <p:nvGrpSpPr>
          <p:cNvPr id="16" name="Группа 15"/>
          <p:cNvGrpSpPr/>
          <p:nvPr/>
        </p:nvGrpSpPr>
        <p:grpSpPr>
          <a:xfrm>
            <a:off x="-3828" y="1"/>
            <a:ext cx="9144001" cy="1052736"/>
            <a:chOff x="-1" y="0"/>
            <a:chExt cx="9144001" cy="1424785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-1" y="0"/>
              <a:ext cx="9144001" cy="1340768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aseline="-25000" dirty="0"/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1063" y="1352777"/>
              <a:ext cx="6768752" cy="7200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aseline="-25000"/>
            </a:p>
          </p:txBody>
        </p:sp>
      </p:grpSp>
      <p:sp>
        <p:nvSpPr>
          <p:cNvPr id="19" name="Заголовок 1"/>
          <p:cNvSpPr txBox="1">
            <a:spLocks/>
          </p:cNvSpPr>
          <p:nvPr/>
        </p:nvSpPr>
        <p:spPr>
          <a:xfrm>
            <a:off x="107504" y="188640"/>
            <a:ext cx="8712968" cy="1152129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000" b="1" dirty="0" smtClean="0">
                <a:solidFill>
                  <a:schemeClr val="bg1">
                    <a:lumMod val="95000"/>
                  </a:schemeClr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Useful links</a:t>
            </a:r>
            <a:endParaRPr lang="ru-RU" sz="4000" b="1" dirty="0">
              <a:solidFill>
                <a:schemeClr val="bg1">
                  <a:lumMod val="95000"/>
                </a:schemeClr>
              </a:solidFill>
              <a:cs typeface="BrowalliaUPC" panose="020B0604020202020204" pitchFamily="34" charset="-34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4357823" y="5823852"/>
            <a:ext cx="440537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err="1" smtClean="0">
                <a:latin typeface="BrowalliaUPC" panose="020B0604020202020204" pitchFamily="34" charset="-34"/>
                <a:cs typeface="BrowalliaUPC" panose="020B0604020202020204" pitchFamily="34" charset="-34"/>
              </a:rPr>
              <a:t>Fedor</a:t>
            </a:r>
            <a:r>
              <a:rPr lang="en-US" sz="2400" b="1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 </a:t>
            </a:r>
            <a:r>
              <a:rPr lang="en-US" sz="2400" b="1" dirty="0" err="1" smtClean="0">
                <a:latin typeface="BrowalliaUPC" panose="020B0604020202020204" pitchFamily="34" charset="-34"/>
                <a:cs typeface="BrowalliaUPC" panose="020B0604020202020204" pitchFamily="34" charset="-34"/>
              </a:rPr>
              <a:t>Sandomirskiy</a:t>
            </a:r>
            <a:r>
              <a:rPr lang="en-US" sz="2400" b="1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, </a:t>
            </a:r>
            <a:r>
              <a:rPr lang="en-US" sz="2400" dirty="0" smtClean="0">
                <a:latin typeface="BrowalliaUPC" panose="020B0604020202020204" pitchFamily="34" charset="-34"/>
                <a:cs typeface="BrowalliaUPC" panose="020B0604020202020204" pitchFamily="34" charset="-34"/>
                <a:hlinkClick r:id="rId7"/>
              </a:rPr>
              <a:t>fsandomirskiy@hse.ru</a:t>
            </a:r>
            <a:endParaRPr lang="en-US" sz="2400" dirty="0" smtClean="0">
              <a:latin typeface="BrowalliaUPC" panose="020B0604020202020204" pitchFamily="34" charset="-34"/>
              <a:cs typeface="BrowalliaUPC" panose="020B0604020202020204" pitchFamily="34" charset="-34"/>
            </a:endParaRPr>
          </a:p>
          <a:p>
            <a:r>
              <a:rPr lang="en-US" sz="2400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Room 404, office hours: Thursday 12-13 PM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654450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-3828" y="0"/>
            <a:ext cx="9144001" cy="1424785"/>
            <a:chOff x="-1" y="0"/>
            <a:chExt cx="9144001" cy="1424785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-1" y="0"/>
              <a:ext cx="9144001" cy="1340768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aseline="-25000" dirty="0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1063" y="1352777"/>
              <a:ext cx="6768752" cy="7200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aseline="-25000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188640"/>
            <a:ext cx="7630616" cy="1152129"/>
          </a:xfrm>
        </p:spPr>
        <p:txBody>
          <a:bodyPr>
            <a:normAutofit/>
          </a:bodyPr>
          <a:lstStyle/>
          <a:p>
            <a:pPr algn="l"/>
            <a:r>
              <a:rPr lang="en-US" sz="6600" b="1" dirty="0" smtClean="0">
                <a:solidFill>
                  <a:schemeClr val="bg1">
                    <a:lumMod val="95000"/>
                  </a:schemeClr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What is MD?</a:t>
            </a:r>
            <a:endParaRPr lang="ru-RU" sz="6600" b="1" dirty="0">
              <a:solidFill>
                <a:schemeClr val="bg1">
                  <a:lumMod val="95000"/>
                </a:schemeClr>
              </a:solidFill>
              <a:cs typeface="BrowalliaUPC" panose="020B0604020202020204" pitchFamily="34" charset="-34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1628800"/>
            <a:ext cx="7776864" cy="4968552"/>
          </a:xfrm>
        </p:spPr>
        <p:txBody>
          <a:bodyPr>
            <a:normAutofit lnSpcReduction="100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Game theory</a:t>
            </a:r>
          </a:p>
          <a:p>
            <a:pPr algn="l"/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Rules of interaction (institutional environment) are given. What would be the outcome?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Mechanism Design</a:t>
            </a:r>
          </a:p>
          <a:p>
            <a:pPr algn="l"/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Inverse problem: How to design the rules to achieve the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desired outcome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? </a:t>
            </a:r>
          </a:p>
          <a:p>
            <a:pPr algn="l"/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Applications: 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1990s</a:t>
            </a:r>
            <a:r>
              <a: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: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 Auctions 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2000s</a:t>
            </a:r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: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 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Large centralized markets (job markets, school choice)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2010s</a:t>
            </a:r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: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 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Mechanisms on micro-level (allocation of resources or tasks)</a:t>
            </a:r>
          </a:p>
          <a:p>
            <a:pPr algn="l"/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445394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-3828" y="0"/>
            <a:ext cx="9144001" cy="1424785"/>
            <a:chOff x="-1" y="0"/>
            <a:chExt cx="9144001" cy="1424785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-1" y="0"/>
              <a:ext cx="9144001" cy="1340768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aseline="-25000" dirty="0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1063" y="1352777"/>
              <a:ext cx="6768752" cy="7200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aseline="-25000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188640"/>
            <a:ext cx="8712968" cy="1152129"/>
          </a:xfrm>
        </p:spPr>
        <p:txBody>
          <a:bodyPr>
            <a:normAutofit/>
          </a:bodyPr>
          <a:lstStyle/>
          <a:p>
            <a:pPr algn="l"/>
            <a:r>
              <a:rPr lang="en-US" sz="5400" b="1" dirty="0" smtClean="0">
                <a:solidFill>
                  <a:schemeClr val="bg1">
                    <a:lumMod val="95000"/>
                  </a:schemeClr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Goals of designer. Examples:</a:t>
            </a:r>
            <a:endParaRPr lang="ru-RU" sz="5400" b="1" dirty="0">
              <a:solidFill>
                <a:schemeClr val="bg1">
                  <a:lumMod val="95000"/>
                </a:schemeClr>
              </a:solidFill>
              <a:cs typeface="BrowalliaUPC" panose="020B0604020202020204" pitchFamily="34" charset="-34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1628800"/>
            <a:ext cx="8640960" cy="3312368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Economic efficiency</a:t>
            </a:r>
          </a:p>
          <a:p>
            <a:pPr lvl="2" algn="l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o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r optimizing a numerical objective (revenue, social welfare)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Fairness</a:t>
            </a:r>
          </a:p>
          <a:p>
            <a:pPr algn="l"/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	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providing all agents equal opportunities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Robustness with respect to strategic behavior of agents</a:t>
            </a:r>
          </a:p>
          <a:p>
            <a:pPr algn="l"/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	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aka strategy-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proofness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, incentive compatibility, non-manipulability</a:t>
            </a:r>
          </a:p>
        </p:txBody>
      </p:sp>
      <p:grpSp>
        <p:nvGrpSpPr>
          <p:cNvPr id="9" name="Группа 8"/>
          <p:cNvGrpSpPr/>
          <p:nvPr/>
        </p:nvGrpSpPr>
        <p:grpSpPr>
          <a:xfrm>
            <a:off x="611560" y="5085185"/>
            <a:ext cx="7920880" cy="1080119"/>
            <a:chOff x="611560" y="5085185"/>
            <a:chExt cx="7920880" cy="1512167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611560" y="5085185"/>
              <a:ext cx="7920880" cy="151216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endPara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rowalliaUPC" panose="020B0604020202020204" pitchFamily="34" charset="-34"/>
                <a:cs typeface="BrowalliaUPC" panose="020B0604020202020204" pitchFamily="34" charset="-34"/>
              </a:endParaRPr>
            </a:p>
            <a:p>
              <a:r>
                <a:rPr lang="en-US" sz="2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BrowalliaUPC" panose="020B0604020202020204" pitchFamily="34" charset="-34"/>
                  <a:cs typeface="BrowalliaUPC" panose="020B0604020202020204" pitchFamily="34" charset="-34"/>
                </a:rPr>
                <a:t>The goals are incompatible</a:t>
              </a: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611560" y="5085185"/>
              <a:ext cx="7920880" cy="50405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8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BrowalliaUPC" panose="020B0604020202020204" pitchFamily="34" charset="-34"/>
                  <a:cs typeface="BrowalliaUPC" panose="020B0604020202020204" pitchFamily="34" charset="-34"/>
                </a:rPr>
                <a:t>Usually:</a:t>
              </a:r>
              <a:endParaRPr lang="ru-RU" sz="2800" b="1" dirty="0">
                <a:solidFill>
                  <a:schemeClr val="tx1">
                    <a:lumMod val="75000"/>
                    <a:lumOff val="25000"/>
                  </a:schemeClr>
                </a:solidFill>
                <a:cs typeface="BrowalliaUPC" panose="020B0604020202020204" pitchFamily="34" charset="-34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61218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827584" y="1340768"/>
            <a:ext cx="7630616" cy="1470025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7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Social choice</a:t>
            </a:r>
            <a:endParaRPr lang="ru-RU" sz="7200" b="1" dirty="0">
              <a:solidFill>
                <a:schemeClr val="tx1">
                  <a:lumMod val="75000"/>
                  <a:lumOff val="25000"/>
                </a:schemeClr>
              </a:solidFill>
              <a:cs typeface="BrowalliaUPC" panose="020B0604020202020204" pitchFamily="34" charset="-34"/>
            </a:endParaRPr>
          </a:p>
        </p:txBody>
      </p:sp>
      <p:sp>
        <p:nvSpPr>
          <p:cNvPr id="3" name="Подзаголовок 2"/>
          <p:cNvSpPr txBox="1">
            <a:spLocks/>
          </p:cNvSpPr>
          <p:nvPr/>
        </p:nvSpPr>
        <p:spPr>
          <a:xfrm>
            <a:off x="4572000" y="2811711"/>
            <a:ext cx="2520280" cy="100811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aka voting</a:t>
            </a:r>
            <a:endParaRPr lang="ru-RU" sz="4800" b="1" dirty="0">
              <a:solidFill>
                <a:schemeClr val="tx1">
                  <a:lumMod val="75000"/>
                  <a:lumOff val="25000"/>
                </a:schemeClr>
              </a:solidFill>
              <a:cs typeface="BrowalliaUPC" panose="020B0604020202020204" pitchFamily="34" charset="-34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99592" y="2564904"/>
            <a:ext cx="6768752" cy="72008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1457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-3828" y="1"/>
            <a:ext cx="9144001" cy="1052735"/>
            <a:chOff x="-1" y="0"/>
            <a:chExt cx="9144001" cy="1424785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-1" y="0"/>
              <a:ext cx="9144001" cy="1340768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aseline="-25000" dirty="0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1063" y="1352777"/>
              <a:ext cx="6768752" cy="7200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aseline="-25000"/>
            </a:p>
          </p:txBody>
        </p:sp>
      </p:grpSp>
      <p:sp>
        <p:nvSpPr>
          <p:cNvPr id="5" name="Заголовок 1"/>
          <p:cNvSpPr txBox="1">
            <a:spLocks/>
          </p:cNvSpPr>
          <p:nvPr/>
        </p:nvSpPr>
        <p:spPr>
          <a:xfrm>
            <a:off x="107504" y="188640"/>
            <a:ext cx="8712968" cy="1152129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5400" b="1" dirty="0" smtClean="0">
                <a:solidFill>
                  <a:schemeClr val="bg1">
                    <a:lumMod val="95000"/>
                  </a:schemeClr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Why is voting relevant to our course?</a:t>
            </a:r>
            <a:endParaRPr lang="ru-RU" sz="5400" b="1" dirty="0">
              <a:solidFill>
                <a:schemeClr val="bg1">
                  <a:lumMod val="95000"/>
                </a:schemeClr>
              </a:solidFill>
              <a:cs typeface="BrowalliaUPC" panose="020B0604020202020204" pitchFamily="34" charset="-34"/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323528" y="1628800"/>
            <a:ext cx="8640960" cy="439248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/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Basic democratic procedure.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Interesting by itself</a:t>
            </a:r>
          </a:p>
          <a:p>
            <a:pPr marL="457200" indent="-457200"/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The most general problem of MD: </a:t>
            </a:r>
            <a:r>
              <a:rPr lang="en-US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preference aggregation</a:t>
            </a:r>
          </a:p>
          <a:p>
            <a:pPr lvl="1"/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Agents have preferences on possible outcomes of a mechanism</a:t>
            </a:r>
          </a:p>
          <a:p>
            <a:pPr lvl="1"/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A mechanism selects an outcome taking preferences into account </a:t>
            </a:r>
          </a:p>
          <a:p>
            <a:pPr marL="457200" lvl="1" indent="0">
              <a:buNone/>
            </a:pPr>
            <a:endParaRPr lang="en-US" b="1" dirty="0" smtClean="0">
              <a:solidFill>
                <a:schemeClr val="tx1">
                  <a:lumMod val="75000"/>
                  <a:lumOff val="25000"/>
                </a:schemeClr>
              </a:solidFill>
              <a:latin typeface="BrowalliaUPC" panose="020B0604020202020204" pitchFamily="34" charset="-34"/>
              <a:cs typeface="BrowalliaUPC" panose="020B0604020202020204" pitchFamily="34" charset="-34"/>
            </a:endParaRPr>
          </a:p>
          <a:p>
            <a:pPr marL="457200" lvl="1" indent="0">
              <a:buNone/>
            </a:pPr>
            <a:r>
              <a:rPr lang="en-US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Example: </a:t>
            </a:r>
          </a:p>
          <a:p>
            <a:pPr marL="457200" lvl="1" indent="0">
              <a:buNone/>
            </a:pPr>
            <a:r>
              <a:rPr lang="en-US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job markets:</a:t>
            </a:r>
            <a:r>
              <a:rPr lang="en-US" i="1" dirty="0">
                <a:solidFill>
                  <a:schemeClr val="tx1">
                    <a:lumMod val="75000"/>
                    <a:lumOff val="25000"/>
                  </a:schemeClr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outcome=(matching between employees and employers)  </a:t>
            </a:r>
          </a:p>
          <a:p>
            <a:pPr marL="457200" lvl="1" indent="0">
              <a:buNone/>
            </a:pPr>
            <a:r>
              <a:rPr lang="en-US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auctions: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outcome=(who gets the good; specification of payments)</a:t>
            </a:r>
          </a:p>
        </p:txBody>
      </p:sp>
    </p:spTree>
    <p:extLst>
      <p:ext uri="{BB962C8B-B14F-4D97-AF65-F5344CB8AC3E}">
        <p14:creationId xmlns:p14="http://schemas.microsoft.com/office/powerpoint/2010/main" val="38249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-3828" y="1"/>
            <a:ext cx="9144001" cy="980727"/>
            <a:chOff x="-1" y="0"/>
            <a:chExt cx="9144001" cy="1424785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-1" y="0"/>
              <a:ext cx="9144001" cy="1340768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aseline="-25000" dirty="0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1063" y="1352777"/>
              <a:ext cx="6768752" cy="7200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aseline="-25000"/>
            </a:p>
          </p:txBody>
        </p:sp>
      </p:grpSp>
      <p:sp>
        <p:nvSpPr>
          <p:cNvPr id="5" name="Заголовок 1"/>
          <p:cNvSpPr txBox="1">
            <a:spLocks/>
          </p:cNvSpPr>
          <p:nvPr/>
        </p:nvSpPr>
        <p:spPr>
          <a:xfrm>
            <a:off x="113201" y="61418"/>
            <a:ext cx="8712968" cy="1152129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5400" b="1" dirty="0" smtClean="0">
                <a:solidFill>
                  <a:schemeClr val="bg1">
                    <a:lumMod val="95000"/>
                  </a:schemeClr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The model</a:t>
            </a:r>
            <a:endParaRPr lang="ru-RU" sz="5400" b="1" dirty="0">
              <a:solidFill>
                <a:schemeClr val="bg1">
                  <a:lumMod val="95000"/>
                </a:schemeClr>
              </a:solidFill>
              <a:cs typeface="BrowalliaUPC" panose="020B0604020202020204" pitchFamily="34" charset="-34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Подзаголовок 2"/>
              <p:cNvSpPr txBox="1">
                <a:spLocks/>
              </p:cNvSpPr>
              <p:nvPr/>
            </p:nvSpPr>
            <p:spPr>
              <a:xfrm>
                <a:off x="355704" y="1340768"/>
                <a:ext cx="8424936" cy="2232248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457200" indent="-457200"/>
                <a14:m>
                  <m:oMath xmlns:m="http://schemas.openxmlformats.org/officeDocument/2006/math">
                    <m:r>
                      <a:rPr lang="en-US" sz="1900" b="1" i="1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mbria Math"/>
                        <a:cs typeface="BrowalliaUPC" panose="020B0604020202020204" pitchFamily="34" charset="-34"/>
                      </a:rPr>
                      <m:t>𝑵</m:t>
                    </m:r>
                    <m:r>
                      <a:rPr lang="en-US" sz="1900" b="1" i="1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mbria Math"/>
                        <a:cs typeface="BrowalliaUPC" panose="020B0604020202020204" pitchFamily="34" charset="-34"/>
                      </a:rPr>
                      <m:t>={</m:t>
                    </m:r>
                    <m:r>
                      <a:rPr lang="en-US" sz="1900" b="1" i="1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mbria Math"/>
                        <a:cs typeface="BrowalliaUPC" panose="020B0604020202020204" pitchFamily="34" charset="-34"/>
                      </a:rPr>
                      <m:t>𝟏</m:t>
                    </m:r>
                    <m:r>
                      <a:rPr lang="en-US" sz="1900" b="1" i="1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mbria Math"/>
                        <a:cs typeface="BrowalliaUPC" panose="020B0604020202020204" pitchFamily="34" charset="-34"/>
                      </a:rPr>
                      <m:t>,</m:t>
                    </m:r>
                    <m:r>
                      <a:rPr lang="en-US" sz="1900" b="1" i="1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mbria Math"/>
                        <a:cs typeface="BrowalliaUPC" panose="020B0604020202020204" pitchFamily="34" charset="-34"/>
                      </a:rPr>
                      <m:t>𝟐</m:t>
                    </m:r>
                    <m:r>
                      <a:rPr lang="en-US" sz="1900" b="1" i="1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mbria Math"/>
                        <a:cs typeface="BrowalliaUPC" panose="020B0604020202020204" pitchFamily="34" charset="-34"/>
                      </a:rPr>
                      <m:t>,..</m:t>
                    </m:r>
                    <m:r>
                      <a:rPr lang="en-US" sz="1900" b="1" i="1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mbria Math"/>
                        <a:cs typeface="BrowalliaUPC" panose="020B0604020202020204" pitchFamily="34" charset="-34"/>
                      </a:rPr>
                      <m:t>𝒏</m:t>
                    </m:r>
                    <m:r>
                      <a:rPr lang="en-US" sz="1900" b="1" i="1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mbria Math"/>
                        <a:cs typeface="BrowalliaUPC" panose="020B0604020202020204" pitchFamily="34" charset="-34"/>
                      </a:rPr>
                      <m:t>}</m:t>
                    </m:r>
                  </m:oMath>
                </a14:m>
                <a:r>
                  <a:rPr lang="en-US" sz="19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Bell MT" panose="02020503060305020303" pitchFamily="18" charset="0"/>
                    <a:cs typeface="BrowalliaUPC" panose="020B0604020202020204" pitchFamily="34" charset="-34"/>
                  </a:rPr>
                  <a:t>  :	</a:t>
                </a:r>
                <a:r>
                  <a:rPr lang="en-US" sz="19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Bell MT" panose="02020503060305020303" pitchFamily="18" charset="0"/>
                    <a:cs typeface="BrowalliaUPC" panose="020B0604020202020204" pitchFamily="34" charset="-34"/>
                  </a:rPr>
                  <a:t>a finite set of agents (voters)</a:t>
                </a:r>
              </a:p>
              <a:p>
                <a:pPr marL="457200" indent="-457200"/>
                <a14:m>
                  <m:oMath xmlns:m="http://schemas.openxmlformats.org/officeDocument/2006/math">
                    <m:r>
                      <a:rPr lang="en-US" sz="1900" b="1" i="1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mbria Math"/>
                        <a:cs typeface="BrowalliaUPC" panose="020B0604020202020204" pitchFamily="34" charset="-34"/>
                      </a:rPr>
                      <m:t>𝑨</m:t>
                    </m:r>
                    <m:r>
                      <a:rPr lang="en-US" sz="1900" b="1" i="1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mbria Math"/>
                        <a:cs typeface="BrowalliaUPC" panose="020B0604020202020204" pitchFamily="34" charset="-34"/>
                      </a:rPr>
                      <m:t>={</m:t>
                    </m:r>
                    <m:r>
                      <a:rPr lang="en-US" sz="1900" b="1" i="1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mbria Math"/>
                        <a:cs typeface="BrowalliaUPC" panose="020B0604020202020204" pitchFamily="34" charset="-34"/>
                      </a:rPr>
                      <m:t>𝒂</m:t>
                    </m:r>
                    <m:r>
                      <a:rPr lang="en-US" sz="1900" b="1" i="1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mbria Math"/>
                        <a:cs typeface="BrowalliaUPC" panose="020B0604020202020204" pitchFamily="34" charset="-34"/>
                      </a:rPr>
                      <m:t>,</m:t>
                    </m:r>
                    <m:r>
                      <a:rPr lang="en-US" sz="1900" b="1" i="1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mbria Math"/>
                        <a:cs typeface="BrowalliaUPC" panose="020B0604020202020204" pitchFamily="34" charset="-34"/>
                      </a:rPr>
                      <m:t>𝒃</m:t>
                    </m:r>
                    <m:r>
                      <a:rPr lang="en-US" sz="1900" b="1" i="1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mbria Math"/>
                        <a:cs typeface="BrowalliaUPC" panose="020B0604020202020204" pitchFamily="34" charset="-34"/>
                      </a:rPr>
                      <m:t>,</m:t>
                    </m:r>
                    <m:r>
                      <a:rPr lang="en-US" sz="1900" b="1" i="1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mbria Math"/>
                        <a:cs typeface="BrowalliaUPC" panose="020B0604020202020204" pitchFamily="34" charset="-34"/>
                      </a:rPr>
                      <m:t>𝒄</m:t>
                    </m:r>
                    <m:r>
                      <a:rPr lang="en-US" sz="1900" b="1" i="1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mbria Math"/>
                        <a:cs typeface="BrowalliaUPC" panose="020B0604020202020204" pitchFamily="34" charset="-34"/>
                      </a:rPr>
                      <m:t>..}</m:t>
                    </m:r>
                  </m:oMath>
                </a14:m>
                <a:r>
                  <a:rPr lang="en-US" sz="19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Bell MT" panose="02020503060305020303" pitchFamily="18" charset="0"/>
                    <a:cs typeface="BrowalliaUPC" panose="020B0604020202020204" pitchFamily="34" charset="-34"/>
                  </a:rPr>
                  <a:t>   :  	</a:t>
                </a:r>
                <a:r>
                  <a:rPr lang="en-US" sz="19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Bell MT" panose="02020503060305020303" pitchFamily="18" charset="0"/>
                    <a:cs typeface="BrowalliaUPC" panose="020B0604020202020204" pitchFamily="34" charset="-34"/>
                  </a:rPr>
                  <a:t>a finite set of alternatives (candidates):</a:t>
                </a:r>
              </a:p>
              <a:p>
                <a:pPr marL="457200" indent="-457200"/>
                <a:r>
                  <a:rPr lang="en-US" sz="19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Bell MT" panose="02020503060305020303" pitchFamily="18" charset="0"/>
                    <a:ea typeface="Cambria Math"/>
                    <a:cs typeface="BrowalliaUPC" panose="020B0604020202020204" pitchFamily="34" charset="-34"/>
                  </a:rPr>
                  <a:t>Each voter </a:t>
                </a:r>
                <a14:m>
                  <m:oMath xmlns:m="http://schemas.openxmlformats.org/officeDocument/2006/math">
                    <m:r>
                      <a:rPr lang="en-US" sz="1900" i="1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mbria Math"/>
                        <a:ea typeface="Cambria Math"/>
                        <a:cs typeface="BrowalliaUPC" panose="020B0604020202020204" pitchFamily="34" charset="-34"/>
                      </a:rPr>
                      <m:t>𝑖</m:t>
                    </m:r>
                    <m:r>
                      <a:rPr lang="en-US" sz="1900" b="0" i="1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mbria Math"/>
                        <a:ea typeface="Cambria Math"/>
                        <a:cs typeface="BrowalliaUPC" panose="020B0604020202020204" pitchFamily="34" charset="-34"/>
                      </a:rPr>
                      <m:t>∈</m:t>
                    </m:r>
                    <m:r>
                      <a:rPr lang="en-US" sz="1900" b="0" i="1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mbria Math"/>
                        <a:ea typeface="Cambria Math"/>
                        <a:cs typeface="BrowalliaUPC" panose="020B0604020202020204" pitchFamily="34" charset="-34"/>
                      </a:rPr>
                      <m:t>𝑁</m:t>
                    </m:r>
                  </m:oMath>
                </a14:m>
                <a:r>
                  <a:rPr lang="en-US" sz="19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Bell MT" panose="02020503060305020303" pitchFamily="18" charset="0"/>
                    <a:ea typeface="Cambria Math"/>
                    <a:cs typeface="BrowalliaUPC" panose="020B0604020202020204" pitchFamily="34" charset="-34"/>
                  </a:rPr>
                  <a:t> </a:t>
                </a:r>
                <a:r>
                  <a:rPr lang="en-US" sz="19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Bell MT" panose="02020503060305020303" pitchFamily="18" charset="0"/>
                    <a:ea typeface="Cambria Math"/>
                    <a:cs typeface="BrowalliaUPC" panose="020B0604020202020204" pitchFamily="34" charset="-34"/>
                  </a:rPr>
                  <a:t>ranks alternatives from the best to the worst</a:t>
                </a:r>
              </a:p>
              <a:p>
                <a:pPr marL="0" indent="0">
                  <a:buNone/>
                </a:pPr>
                <a:r>
                  <a:rPr lang="en-US" sz="19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Bell MT" panose="02020503060305020303" pitchFamily="18" charset="0"/>
                    <a:ea typeface="Cambria Math"/>
                    <a:cs typeface="BrowalliaUPC" panose="020B0604020202020204" pitchFamily="34" charset="-34"/>
                  </a:rPr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900" b="1" i="1" smtClean="0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/>
                            <a:ea typeface="Cambria Math"/>
                            <a:cs typeface="BrowalliaUPC" panose="020B0604020202020204" pitchFamily="34" charset="-34"/>
                          </a:rPr>
                        </m:ctrlPr>
                      </m:sSubPr>
                      <m:e>
                        <m:r>
                          <a:rPr lang="en-US" sz="1900" b="1" i="1" smtClean="0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/>
                            <a:ea typeface="Cambria Math"/>
                            <a:cs typeface="BrowalliaUPC" panose="020B0604020202020204" pitchFamily="34" charset="-34"/>
                          </a:rPr>
                          <m:t>≻</m:t>
                        </m:r>
                      </m:e>
                      <m:sub>
                        <m:r>
                          <a:rPr lang="en-US" sz="1900" b="1" i="1" smtClean="0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/>
                            <a:ea typeface="Cambria Math"/>
                            <a:cs typeface="BrowalliaUPC" panose="020B0604020202020204" pitchFamily="34" charset="-34"/>
                          </a:rPr>
                          <m:t>𝒊</m:t>
                        </m:r>
                      </m:sub>
                    </m:sSub>
                    <m:r>
                      <a:rPr lang="en-US" sz="1900" b="1" i="1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mbria Math"/>
                        <a:ea typeface="Cambria Math"/>
                        <a:cs typeface="BrowalliaUPC" panose="020B0604020202020204" pitchFamily="34" charset="-34"/>
                      </a:rPr>
                      <m:t> </m:t>
                    </m:r>
                  </m:oMath>
                </a14:m>
                <a:r>
                  <a:rPr lang="en-US" sz="19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Bell MT" panose="02020503060305020303" pitchFamily="18" charset="0"/>
                    <a:cs typeface="BrowalliaUPC" panose="020B0604020202020204" pitchFamily="34" charset="-34"/>
                  </a:rPr>
                  <a:t>: 	</a:t>
                </a:r>
                <a:r>
                  <a:rPr lang="en-US" sz="19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Bell MT" panose="02020503060305020303" pitchFamily="18" charset="0"/>
                    <a:cs typeface="BrowalliaUPC" panose="020B0604020202020204" pitchFamily="34" charset="-34"/>
                  </a:rPr>
                  <a:t>ranking of  voter </a:t>
                </a:r>
                <a14:m>
                  <m:oMath xmlns:m="http://schemas.openxmlformats.org/officeDocument/2006/math">
                    <m:r>
                      <a:rPr lang="en-US" sz="1900" b="0" i="1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mbria Math"/>
                        <a:ea typeface="Cambria Math"/>
                        <a:cs typeface="BrowalliaUPC" panose="020B0604020202020204" pitchFamily="34" charset="-34"/>
                      </a:rPr>
                      <m:t>𝑖</m:t>
                    </m:r>
                  </m:oMath>
                </a14:m>
                <a:r>
                  <a:rPr lang="en-US" sz="19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Bell MT" panose="02020503060305020303" pitchFamily="18" charset="0"/>
                    <a:ea typeface="Cambria Math"/>
                    <a:cs typeface="BrowalliaUPC" panose="020B0604020202020204" pitchFamily="34" charset="-34"/>
                  </a:rPr>
                  <a:t> (his ballot)</a:t>
                </a:r>
              </a:p>
              <a:p>
                <a:pPr marL="0" lvl="1" indent="0">
                  <a:buNone/>
                </a:pPr>
                <a:r>
                  <a:rPr lang="en-US" sz="19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Bell MT" panose="02020503060305020303" pitchFamily="18" charset="0"/>
                    <a:cs typeface="BrowalliaUPC" panose="020B0604020202020204" pitchFamily="34" charset="-34"/>
                  </a:rPr>
                  <a:t>	Interpretation: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900" i="1" smtClean="0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/>
                            <a:ea typeface="Cambria Math"/>
                            <a:cs typeface="BrowalliaUPC" panose="020B0604020202020204" pitchFamily="34" charset="-34"/>
                          </a:rPr>
                        </m:ctrlPr>
                      </m:sSubPr>
                      <m:e>
                        <m:r>
                          <a:rPr lang="en-US" sz="1900" b="0" i="1" smtClean="0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/>
                            <a:ea typeface="Cambria Math"/>
                            <a:cs typeface="BrowalliaUPC" panose="020B0604020202020204" pitchFamily="34" charset="-34"/>
                          </a:rPr>
                          <m:t>𝑎</m:t>
                        </m:r>
                        <m:r>
                          <a:rPr lang="en-US" sz="1900" b="0" i="1" smtClean="0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/>
                            <a:ea typeface="Cambria Math"/>
                            <a:cs typeface="BrowalliaUPC" panose="020B0604020202020204" pitchFamily="34" charset="-34"/>
                          </a:rPr>
                          <m:t>≻</m:t>
                        </m:r>
                      </m:e>
                      <m:sub>
                        <m:r>
                          <a:rPr lang="en-US" sz="1900" b="0" i="1" smtClean="0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/>
                            <a:ea typeface="Cambria Math"/>
                            <a:cs typeface="BrowalliaUPC" panose="020B0604020202020204" pitchFamily="34" charset="-34"/>
                          </a:rPr>
                          <m:t>𝑖</m:t>
                        </m:r>
                      </m:sub>
                    </m:sSub>
                    <m:r>
                      <a:rPr lang="en-US" sz="1900" b="0" i="1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mbria Math"/>
                        <a:ea typeface="Cambria Math"/>
                        <a:cs typeface="BrowalliaUPC" panose="020B0604020202020204" pitchFamily="34" charset="-34"/>
                      </a:rPr>
                      <m:t>𝑏</m:t>
                    </m:r>
                  </m:oMath>
                </a14:m>
                <a:r>
                  <a:rPr lang="en-US" sz="19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Bell MT" panose="02020503060305020303" pitchFamily="18" charset="0"/>
                    <a:cs typeface="BrowalliaUPC" panose="020B0604020202020204" pitchFamily="34" charset="-34"/>
                  </a:rPr>
                  <a:t> means voter </a:t>
                </a:r>
                <a14:m>
                  <m:oMath xmlns:m="http://schemas.openxmlformats.org/officeDocument/2006/math">
                    <m:r>
                      <a:rPr lang="en-US" sz="1900" b="0" i="1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mbria Math"/>
                        <a:cs typeface="BrowalliaUPC" panose="020B0604020202020204" pitchFamily="34" charset="-34"/>
                      </a:rPr>
                      <m:t>𝑖</m:t>
                    </m:r>
                  </m:oMath>
                </a14:m>
                <a:r>
                  <a:rPr lang="en-US" sz="19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Bell MT" panose="02020503060305020303" pitchFamily="18" charset="0"/>
                    <a:cs typeface="BrowalliaUPC" panose="020B0604020202020204" pitchFamily="34" charset="-34"/>
                  </a:rPr>
                  <a:t> strictly prefers alternative </a:t>
                </a:r>
                <a14:m>
                  <m:oMath xmlns:m="http://schemas.openxmlformats.org/officeDocument/2006/math">
                    <m:r>
                      <a:rPr lang="en-US" sz="1900" b="0" i="1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mbria Math"/>
                        <a:cs typeface="BrowalliaUPC" panose="020B0604020202020204" pitchFamily="34" charset="-34"/>
                      </a:rPr>
                      <m:t>𝑎</m:t>
                    </m:r>
                  </m:oMath>
                </a14:m>
                <a:r>
                  <a:rPr lang="en-US" sz="19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Bell MT" panose="02020503060305020303" pitchFamily="18" charset="0"/>
                    <a:cs typeface="BrowalliaUPC" panose="020B0604020202020204" pitchFamily="34" charset="-34"/>
                  </a:rPr>
                  <a:t> to </a:t>
                </a:r>
                <a14:m>
                  <m:oMath xmlns:m="http://schemas.openxmlformats.org/officeDocument/2006/math">
                    <m:r>
                      <a:rPr lang="en-US" sz="1900" b="0" i="1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mbria Math"/>
                        <a:cs typeface="BrowalliaUPC" panose="020B0604020202020204" pitchFamily="34" charset="-34"/>
                      </a:rPr>
                      <m:t>𝑏</m:t>
                    </m:r>
                  </m:oMath>
                </a14:m>
                <a:r>
                  <a:rPr lang="en-US" sz="19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Bell MT" panose="02020503060305020303" pitchFamily="18" charset="0"/>
                    <a:cs typeface="BrowalliaUPC" panose="020B0604020202020204" pitchFamily="34" charset="-34"/>
                  </a:rPr>
                  <a:t> </a:t>
                </a:r>
                <a:endParaRPr lang="en-US" sz="1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Bell MT" panose="02020503060305020303" pitchFamily="18" charset="0"/>
                  <a:cs typeface="BrowalliaUPC" panose="020B0604020202020204" pitchFamily="34" charset="-34"/>
                </a:endParaRPr>
              </a:p>
              <a:p>
                <a:pPr marL="457200" indent="-457200"/>
                <a14:m>
                  <m:oMath xmlns:m="http://schemas.openxmlformats.org/officeDocument/2006/math">
                    <m:sSub>
                      <m:sSubPr>
                        <m:ctrlPr>
                          <a:rPr lang="en-US" sz="1900" b="0" i="1" smtClean="0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/>
                            <a:cs typeface="BrowalliaUPC" panose="020B0604020202020204" pitchFamily="34" charset="-34"/>
                          </a:rPr>
                        </m:ctrlPr>
                      </m:sSubPr>
                      <m:e>
                        <m:r>
                          <a:rPr lang="en-US" sz="1900" b="0" i="1" smtClean="0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/>
                            <a:cs typeface="BrowalliaUPC" panose="020B0604020202020204" pitchFamily="34" charset="-34"/>
                          </a:rPr>
                          <m:t>(</m:t>
                        </m:r>
                        <m:sSub>
                          <m:sSubPr>
                            <m:ctrlPr>
                              <a:rPr lang="en-US" sz="1900" i="1" smtClean="0">
                                <a:solidFill>
                                  <a:schemeClr val="tx1">
                                    <a:lumMod val="75000"/>
                                    <a:lumOff val="25000"/>
                                  </a:schemeClr>
                                </a:solidFill>
                                <a:latin typeface="Cambria Math"/>
                                <a:ea typeface="Cambria Math"/>
                                <a:cs typeface="BrowalliaUPC" panose="020B0604020202020204" pitchFamily="34" charset="-34"/>
                              </a:rPr>
                            </m:ctrlPr>
                          </m:sSubPr>
                          <m:e>
                            <m:r>
                              <a:rPr lang="en-US" sz="1900" i="1" smtClean="0">
                                <a:solidFill>
                                  <a:schemeClr val="tx1">
                                    <a:lumMod val="75000"/>
                                    <a:lumOff val="25000"/>
                                  </a:schemeClr>
                                </a:solidFill>
                                <a:latin typeface="Cambria Math"/>
                                <a:ea typeface="Cambria Math"/>
                                <a:cs typeface="BrowalliaUPC" panose="020B0604020202020204" pitchFamily="34" charset="-34"/>
                              </a:rPr>
                              <m:t>≻</m:t>
                            </m:r>
                          </m:e>
                          <m:sub>
                            <m:r>
                              <a:rPr lang="en-US" sz="1900" b="0" i="1" smtClean="0">
                                <a:solidFill>
                                  <a:schemeClr val="tx1">
                                    <a:lumMod val="75000"/>
                                    <a:lumOff val="25000"/>
                                  </a:schemeClr>
                                </a:solidFill>
                                <a:latin typeface="Cambria Math"/>
                                <a:ea typeface="Cambria Math"/>
                                <a:cs typeface="BrowalliaUPC" panose="020B0604020202020204" pitchFamily="34" charset="-34"/>
                              </a:rPr>
                              <m:t>𝑖</m:t>
                            </m:r>
                          </m:sub>
                        </m:sSub>
                        <m:r>
                          <a:rPr lang="en-US" sz="1900" b="0" i="1" smtClean="0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/>
                            <a:cs typeface="BrowalliaUPC" panose="020B0604020202020204" pitchFamily="34" charset="-34"/>
                          </a:rPr>
                          <m:t>)</m:t>
                        </m:r>
                      </m:e>
                      <m:sub>
                        <m:r>
                          <a:rPr lang="en-US" sz="1900" b="0" i="1" smtClean="0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/>
                            <a:cs typeface="BrowalliaUPC" panose="020B0604020202020204" pitchFamily="34" charset="-34"/>
                          </a:rPr>
                          <m:t>𝑖</m:t>
                        </m:r>
                        <m:r>
                          <a:rPr lang="en-US" sz="1900" b="0" i="1" smtClean="0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/>
                            <a:ea typeface="Cambria Math"/>
                            <a:cs typeface="BrowalliaUPC" panose="020B0604020202020204" pitchFamily="34" charset="-34"/>
                          </a:rPr>
                          <m:t>∈</m:t>
                        </m:r>
                        <m:r>
                          <a:rPr lang="en-US" sz="1900" b="0" i="1" smtClean="0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/>
                            <a:ea typeface="Cambria Math"/>
                            <a:cs typeface="BrowalliaUPC" panose="020B0604020202020204" pitchFamily="34" charset="-34"/>
                          </a:rPr>
                          <m:t>𝑁</m:t>
                        </m:r>
                      </m:sub>
                    </m:sSub>
                  </m:oMath>
                </a14:m>
                <a:r>
                  <a:rPr lang="en-US" sz="19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Bell MT" panose="02020503060305020303" pitchFamily="18" charset="0"/>
                    <a:ea typeface="Cambria Math"/>
                    <a:cs typeface="BrowalliaUPC" panose="020B0604020202020204" pitchFamily="34" charset="-34"/>
                  </a:rPr>
                  <a:t>:	</a:t>
                </a:r>
                <a:r>
                  <a:rPr lang="en-US" sz="19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Bell MT" panose="02020503060305020303" pitchFamily="18" charset="0"/>
                    <a:ea typeface="Cambria Math"/>
                    <a:cs typeface="BrowalliaUPC" panose="020B0604020202020204" pitchFamily="34" charset="-34"/>
                  </a:rPr>
                  <a:t>a profile of preferences (collection of all ballots) </a:t>
                </a:r>
              </a:p>
            </p:txBody>
          </p:sp>
        </mc:Choice>
        <mc:Fallback>
          <p:sp>
            <p:nvSpPr>
              <p:cNvPr id="6" name="Подзаголовок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5704" y="1340768"/>
                <a:ext cx="8424936" cy="2232248"/>
              </a:xfrm>
              <a:prstGeom prst="rect">
                <a:avLst/>
              </a:prstGeom>
              <a:blipFill rotWithShape="1">
                <a:blip r:embed="rId2"/>
                <a:stretch>
                  <a:fillRect l="-507" t="-163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" name="Группа 6"/>
          <p:cNvGrpSpPr/>
          <p:nvPr/>
        </p:nvGrpSpPr>
        <p:grpSpPr>
          <a:xfrm>
            <a:off x="395536" y="4025783"/>
            <a:ext cx="5328592" cy="1347433"/>
            <a:chOff x="611560" y="5301210"/>
            <a:chExt cx="8208912" cy="74086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Прямоугольник 7"/>
                <p:cNvSpPr/>
                <p:nvPr/>
              </p:nvSpPr>
              <p:spPr>
                <a:xfrm>
                  <a:off x="611560" y="5471276"/>
                  <a:ext cx="8208912" cy="570802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r>
                    <a:rPr lang="en-US" b="0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j-lt"/>
                      <a:cs typeface="BrowalliaUPC" panose="020B0604020202020204" pitchFamily="34" charset="-34"/>
                    </a:rPr>
                    <a:t>A function </a:t>
                  </a:r>
                  <a14:m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/>
                          <a:cs typeface="BrowalliaUPC" panose="020B0604020202020204" pitchFamily="34" charset="-34"/>
                        </a:rPr>
                        <m:t>𝑓</m:t>
                      </m:r>
                    </m:oMath>
                  </a14:m>
                  <a:r>
                    <a:rPr lang="en-US" b="0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j-lt"/>
                      <a:cs typeface="BrowalliaUPC" panose="020B0604020202020204" pitchFamily="34" charset="-34"/>
                    </a:rPr>
                    <a:t> that assigns a winning alternative to any preference profile.</a:t>
                  </a:r>
                  <a:endParaRPr lang="en-US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lt"/>
                    <a:cs typeface="BrowalliaUPC" panose="020B0604020202020204" pitchFamily="34" charset="-34"/>
                  </a:endParaRPr>
                </a:p>
              </p:txBody>
            </p:sp>
          </mc:Choice>
          <mc:Fallback xmlns="">
            <p:sp>
              <p:nvSpPr>
                <p:cNvPr id="8" name="Прямоугольник 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11560" y="5471276"/>
                  <a:ext cx="8208912" cy="570802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 l="-1030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9" name="Прямоугольник 8"/>
            <p:cNvSpPr/>
            <p:nvPr/>
          </p:nvSpPr>
          <p:spPr>
            <a:xfrm>
              <a:off x="611560" y="5301210"/>
              <a:ext cx="8208912" cy="29207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8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BrowalliaUPC" panose="020B0604020202020204" pitchFamily="34" charset="-34"/>
                  <a:cs typeface="BrowalliaUPC" panose="020B0604020202020204" pitchFamily="34" charset="-34"/>
                </a:rPr>
                <a:t>Direct mechanism </a:t>
              </a:r>
              <a:r>
                <a:rPr lang="en-US" sz="28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BrowalliaUPC" panose="020B0604020202020204" pitchFamily="34" charset="-34"/>
                  <a:cs typeface="BrowalliaUPC" panose="020B0604020202020204" pitchFamily="34" charset="-34"/>
                </a:rPr>
                <a:t>aka social choice function </a:t>
              </a:r>
              <a:endParaRPr lang="ru-RU" sz="2800" dirty="0">
                <a:solidFill>
                  <a:schemeClr val="tx1">
                    <a:lumMod val="75000"/>
                    <a:lumOff val="25000"/>
                  </a:schemeClr>
                </a:solidFill>
                <a:cs typeface="BrowalliaUPC" panose="020B0604020202020204" pitchFamily="34" charset="-34"/>
              </a:endParaRPr>
            </a:p>
          </p:txBody>
        </p:sp>
      </p:grpSp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9295853"/>
              </p:ext>
            </p:extLst>
          </p:nvPr>
        </p:nvGraphicFramePr>
        <p:xfrm>
          <a:off x="6674026" y="3838168"/>
          <a:ext cx="1224136" cy="1463040"/>
        </p:xfrm>
        <a:graphic>
          <a:graphicData uri="http://schemas.openxmlformats.org/drawingml/2006/table">
            <a:tbl>
              <a:tblPr firstRow="1" bandRow="1">
                <a:effectLst/>
                <a:tableStyleId>{073A0DAA-6AF3-43AB-8588-CEC1D06C72B9}</a:tableStyleId>
              </a:tblPr>
              <a:tblGrid>
                <a:gridCol w="612068"/>
                <a:gridCol w="612068"/>
              </a:tblGrid>
              <a:tr h="342038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342038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42038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b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42038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6" name="Прямоугольник 15"/>
              <p:cNvSpPr/>
              <p:nvPr/>
            </p:nvSpPr>
            <p:spPr>
              <a:xfrm>
                <a:off x="5949595" y="4283522"/>
                <a:ext cx="677493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i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/>
                          <a:cs typeface="BrowalliaUPC" panose="020B0604020202020204" pitchFamily="34" charset="-34"/>
                        </a:rPr>
                        <m:t>𝑓</m:t>
                      </m:r>
                      <m:r>
                        <a:rPr lang="en-US" sz="3600" b="0" i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/>
                          <a:cs typeface="BrowalliaUPC" panose="020B0604020202020204" pitchFamily="34" charset="-34"/>
                        </a:rPr>
                        <m:t>:</m:t>
                      </m:r>
                    </m:oMath>
                  </m:oMathPara>
                </a14:m>
                <a:endParaRPr lang="ru-RU" sz="3600" dirty="0"/>
              </a:p>
            </p:txBody>
          </p:sp>
        </mc:Choice>
        <mc:Fallback xmlns="">
          <p:sp>
            <p:nvSpPr>
              <p:cNvPr id="16" name="Прямоугольник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9595" y="4283522"/>
                <a:ext cx="677493" cy="64633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Прямоугольник 16"/>
              <p:cNvSpPr/>
              <p:nvPr/>
            </p:nvSpPr>
            <p:spPr>
              <a:xfrm>
                <a:off x="7821803" y="4221968"/>
                <a:ext cx="785793" cy="7694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4400" i="1" smtClean="0">
                          <a:latin typeface="Cambria Math"/>
                          <a:ea typeface="Cambria Math"/>
                        </a:rPr>
                        <m:t>→</m:t>
                      </m:r>
                    </m:oMath>
                  </m:oMathPara>
                </a14:m>
                <a:endParaRPr lang="ru-RU" sz="4400" dirty="0"/>
              </a:p>
            </p:txBody>
          </p:sp>
        </mc:Choice>
        <mc:Fallback xmlns="">
          <p:sp>
            <p:nvSpPr>
              <p:cNvPr id="17" name="Прямоугольник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21803" y="4221968"/>
                <a:ext cx="785793" cy="769441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1320117"/>
              </p:ext>
            </p:extLst>
          </p:nvPr>
        </p:nvGraphicFramePr>
        <p:xfrm>
          <a:off x="8469875" y="4423808"/>
          <a:ext cx="612068" cy="365760"/>
        </p:xfrm>
        <a:graphic>
          <a:graphicData uri="http://schemas.openxmlformats.org/drawingml/2006/table">
            <a:tbl>
              <a:tblPr firstRow="1" bandRow="1">
                <a:effectLst/>
                <a:tableStyleId>{073A0DAA-6AF3-43AB-8588-CEC1D06C72B9}</a:tableStyleId>
              </a:tblPr>
              <a:tblGrid>
                <a:gridCol w="612068"/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5318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"/>
          <p:cNvSpPr txBox="1">
            <a:spLocks/>
          </p:cNvSpPr>
          <p:nvPr/>
        </p:nvSpPr>
        <p:spPr>
          <a:xfrm>
            <a:off x="927609" y="2599673"/>
            <a:ext cx="4248472" cy="648072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Examples of voting rules</a:t>
            </a:r>
            <a:endParaRPr lang="ru-RU" b="1" dirty="0">
              <a:solidFill>
                <a:schemeClr val="tx1">
                  <a:lumMod val="75000"/>
                  <a:lumOff val="25000"/>
                </a:schemeClr>
              </a:solidFill>
              <a:cs typeface="BrowalliaUPC" panose="020B0604020202020204" pitchFamily="34" charset="-34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971600" y="3247745"/>
            <a:ext cx="4536504" cy="72008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3693012" y="3214717"/>
            <a:ext cx="5055452" cy="7232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and difficulties of the theory</a:t>
            </a:r>
            <a:endParaRPr lang="ru-RU" sz="4100" dirty="0"/>
          </a:p>
        </p:txBody>
      </p:sp>
    </p:spTree>
    <p:extLst>
      <p:ext uri="{BB962C8B-B14F-4D97-AF65-F5344CB8AC3E}">
        <p14:creationId xmlns:p14="http://schemas.microsoft.com/office/powerpoint/2010/main" val="3320021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8937" y="1052737"/>
            <a:ext cx="2271487" cy="2806272"/>
          </a:xfrm>
          <a:prstGeom prst="rect">
            <a:avLst/>
          </a:prstGeom>
        </p:spPr>
      </p:pic>
      <p:grpSp>
        <p:nvGrpSpPr>
          <p:cNvPr id="2" name="Группа 1"/>
          <p:cNvGrpSpPr/>
          <p:nvPr/>
        </p:nvGrpSpPr>
        <p:grpSpPr>
          <a:xfrm>
            <a:off x="-3828" y="1"/>
            <a:ext cx="9144001" cy="1052736"/>
            <a:chOff x="-1" y="0"/>
            <a:chExt cx="9144001" cy="1424785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-1" y="0"/>
              <a:ext cx="9144001" cy="1340768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aseline="-25000" dirty="0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1063" y="1352777"/>
              <a:ext cx="6768752" cy="7200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aseline="-25000"/>
            </a:p>
          </p:txBody>
        </p:sp>
      </p:grpSp>
      <p:sp>
        <p:nvSpPr>
          <p:cNvPr id="5" name="Заголовок 1"/>
          <p:cNvSpPr txBox="1">
            <a:spLocks/>
          </p:cNvSpPr>
          <p:nvPr/>
        </p:nvSpPr>
        <p:spPr>
          <a:xfrm>
            <a:off x="107504" y="188640"/>
            <a:ext cx="8712968" cy="1152129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000" b="1" dirty="0" smtClean="0">
                <a:solidFill>
                  <a:schemeClr val="bg1">
                    <a:lumMod val="95000"/>
                  </a:schemeClr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Example 1: the majority rule</a:t>
            </a:r>
            <a:endParaRPr lang="ru-RU" sz="4000" b="1" dirty="0">
              <a:solidFill>
                <a:schemeClr val="bg1">
                  <a:lumMod val="95000"/>
                </a:schemeClr>
              </a:solidFill>
              <a:cs typeface="BrowalliaUPC" panose="020B0604020202020204" pitchFamily="34" charset="-34"/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3381612" y="1340769"/>
            <a:ext cx="8640960" cy="1820914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Marquis de </a:t>
            </a:r>
            <a:r>
              <a:rPr lang="en-US" sz="2000" b="1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Condorcet </a:t>
            </a:r>
            <a:r>
              <a:rPr lang="en-US" sz="2000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(1743-1794)</a:t>
            </a:r>
          </a:p>
          <a:p>
            <a:r>
              <a:rPr lang="en-US" sz="2000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First formal analysis of voting procedures</a:t>
            </a:r>
          </a:p>
          <a:p>
            <a:r>
              <a:rPr lang="en-US" sz="2000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Leading role in the French revolution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173414" y="4005064"/>
                <a:ext cx="7926978" cy="42479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b="1" dirty="0" smtClean="0">
                    <a:latin typeface="Bell MT" panose="02020503060305020303" pitchFamily="18" charset="0"/>
                  </a:rPr>
                  <a:t>Preferences of majority: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𝑎</m:t>
                    </m:r>
                    <m:sSub>
                      <m:sSubPr>
                        <m:ctrlPr>
                          <a:rPr lang="en-US" sz="2000" b="0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/>
                            <a:ea typeface="Cambria Math"/>
                          </a:rPr>
                          <m:t>≻</m:t>
                        </m:r>
                      </m:e>
                      <m:sub>
                        <m:r>
                          <a:rPr lang="en-US" sz="2000" b="0" i="1" smtClean="0">
                            <a:latin typeface="Cambria Math"/>
                            <a:ea typeface="Cambria Math"/>
                          </a:rPr>
                          <m:t>𝑚𝑎𝑗</m:t>
                        </m:r>
                      </m:sub>
                    </m:sSub>
                    <m:r>
                      <a:rPr lang="en-US" sz="2000" b="0" i="1" smtClean="0">
                        <a:latin typeface="Cambria Math"/>
                        <a:ea typeface="Cambria Math"/>
                      </a:rPr>
                      <m:t>𝑏</m:t>
                    </m:r>
                  </m:oMath>
                </a14:m>
                <a:r>
                  <a:rPr lang="en-US" sz="2000" dirty="0" smtClean="0">
                    <a:latin typeface="Bell MT" panose="02020503060305020303" pitchFamily="18" charset="0"/>
                  </a:rPr>
                  <a:t> if a majority of voters prefers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𝑎</m:t>
                    </m:r>
                  </m:oMath>
                </a14:m>
                <a:r>
                  <a:rPr lang="en-US" sz="2000" dirty="0" smtClean="0">
                    <a:latin typeface="Bell MT" panose="02020503060305020303" pitchFamily="18" charset="0"/>
                  </a:rPr>
                  <a:t> to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𝑏</m:t>
                    </m:r>
                  </m:oMath>
                </a14:m>
                <a:endParaRPr lang="ru-RU" sz="2000" dirty="0"/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414" y="4005064"/>
                <a:ext cx="7926978" cy="424796"/>
              </a:xfrm>
              <a:prstGeom prst="rect">
                <a:avLst/>
              </a:prstGeom>
              <a:blipFill rotWithShape="1">
                <a:blip r:embed="rId3"/>
                <a:stretch>
                  <a:fillRect l="-769" t="-4286" b="-214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7" name="Группа 16"/>
          <p:cNvGrpSpPr/>
          <p:nvPr/>
        </p:nvGrpSpPr>
        <p:grpSpPr>
          <a:xfrm>
            <a:off x="217870" y="4509120"/>
            <a:ext cx="8501650" cy="1224136"/>
            <a:chOff x="591041" y="5301208"/>
            <a:chExt cx="8213459" cy="107093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Прямоугольник 17"/>
                <p:cNvSpPr/>
                <p:nvPr/>
              </p:nvSpPr>
              <p:spPr>
                <a:xfrm>
                  <a:off x="595588" y="5471275"/>
                  <a:ext cx="8208912" cy="900867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en-US" sz="2000" i="1" dirty="0" smtClean="0">
                    <a:solidFill>
                      <a:schemeClr val="tx1"/>
                    </a:solidFill>
                    <a:latin typeface="Bell MT" panose="02020503060305020303" pitchFamily="18" charset="0"/>
                    <a:ea typeface="Cambria Math"/>
                  </a:endParaRPr>
                </a:p>
                <a:p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2000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𝑓</m:t>
                          </m:r>
                        </m:e>
                        <m:sub>
                          <m:r>
                            <a:rPr lang="en-US" sz="2000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𝑚𝑎𝑗</m:t>
                          </m:r>
                        </m:sub>
                      </m:sSub>
                    </m:oMath>
                  </a14:m>
                  <a:r>
                    <a:rPr lang="en-US" sz="2000" dirty="0" smtClean="0">
                      <a:solidFill>
                        <a:schemeClr val="tx1"/>
                      </a:solidFill>
                      <a:latin typeface="Bell MT" panose="02020503060305020303" pitchFamily="18" charset="0"/>
                      <a:cs typeface="BrowalliaUPC" panose="020B0604020202020204" pitchFamily="34" charset="-34"/>
                    </a:rPr>
                    <a:t> selects an </a:t>
                  </a:r>
                  <a14:m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𝑎</m:t>
                      </m:r>
                    </m:oMath>
                  </a14:m>
                  <a:r>
                    <a:rPr lang="en-US" sz="2000" dirty="0" smtClean="0">
                      <a:solidFill>
                        <a:schemeClr val="tx1"/>
                      </a:solidFill>
                      <a:latin typeface="Bell MT" panose="02020503060305020303" pitchFamily="18" charset="0"/>
                      <a:cs typeface="BrowalliaUPC" panose="020B0604020202020204" pitchFamily="34" charset="-34"/>
                    </a:rPr>
                    <a:t> such that </a:t>
                  </a:r>
                  <a14:m>
                    <m:oMath xmlns:m="http://schemas.openxmlformats.org/officeDocument/2006/math">
                      <m:r>
                        <a:rPr lang="en-US" sz="200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𝑎</m:t>
                      </m:r>
                      <m:sSub>
                        <m:sSubPr>
                          <m:ctrlPr>
                            <a:rPr lang="en-US" sz="2000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2000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≻</m:t>
                          </m:r>
                        </m:e>
                        <m:sub>
                          <m:r>
                            <a:rPr lang="en-US" sz="2000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𝑚𝑎𝑗</m:t>
                          </m:r>
                        </m:sub>
                      </m:sSub>
                      <m:r>
                        <a:rPr lang="en-US" sz="2000" i="1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𝑏</m:t>
                      </m:r>
                    </m:oMath>
                  </a14:m>
                  <a:r>
                    <a:rPr lang="en-US" sz="2000" dirty="0" smtClean="0">
                      <a:solidFill>
                        <a:schemeClr val="tx1"/>
                      </a:solidFill>
                      <a:latin typeface="Bell MT" panose="02020503060305020303" pitchFamily="18" charset="0"/>
                      <a:cs typeface="BrowalliaUPC" panose="020B0604020202020204" pitchFamily="34" charset="-34"/>
                    </a:rPr>
                    <a:t> for any </a:t>
                  </a:r>
                  <a14:m>
                    <m:oMath xmlns:m="http://schemas.openxmlformats.org/officeDocument/2006/math">
                      <m:r>
                        <a:rPr lang="en-US" sz="2000" i="1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𝑏</m:t>
                      </m:r>
                      <m:r>
                        <a:rPr lang="en-US" sz="200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≠</m:t>
                      </m:r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𝑎</m:t>
                      </m:r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.</m:t>
                      </m:r>
                    </m:oMath>
                  </a14:m>
                  <a:r>
                    <a:rPr lang="en-US" sz="2000" dirty="0" smtClean="0">
                      <a:solidFill>
                        <a:schemeClr val="tx1"/>
                      </a:solidFill>
                      <a:latin typeface="Bell MT" panose="02020503060305020303" pitchFamily="18" charset="0"/>
                      <a:cs typeface="BrowalliaUPC" panose="020B0604020202020204" pitchFamily="34" charset="-34"/>
                    </a:rPr>
                    <a:t> </a:t>
                  </a:r>
                </a:p>
                <a:p>
                  <a:r>
                    <a:rPr lang="en-US" sz="2000" dirty="0" smtClean="0">
                      <a:solidFill>
                        <a:schemeClr val="tx1"/>
                      </a:solidFill>
                      <a:latin typeface="Bell MT" panose="02020503060305020303" pitchFamily="18" charset="0"/>
                      <a:cs typeface="BrowalliaUPC" panose="020B0604020202020204" pitchFamily="34" charset="-34"/>
                    </a:rPr>
                    <a:t>This </a:t>
                  </a:r>
                  <a14:m>
                    <m:oMath xmlns:m="http://schemas.openxmlformats.org/officeDocument/2006/math">
                      <m:r>
                        <a:rPr lang="en-US" sz="2000" i="1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𝑎</m:t>
                      </m:r>
                    </m:oMath>
                  </a14:m>
                  <a:r>
                    <a:rPr lang="en-US" sz="2000" dirty="0" smtClean="0">
                      <a:solidFill>
                        <a:schemeClr val="tx1"/>
                      </a:solidFill>
                      <a:latin typeface="Bell MT" panose="02020503060305020303" pitchFamily="18" charset="0"/>
                      <a:cs typeface="BrowalliaUPC" panose="020B0604020202020204" pitchFamily="34" charset="-34"/>
                    </a:rPr>
                    <a:t> is called </a:t>
                  </a:r>
                  <a:r>
                    <a:rPr lang="en-US" sz="2000" b="1" dirty="0" smtClean="0">
                      <a:solidFill>
                        <a:schemeClr val="tx1"/>
                      </a:solidFill>
                      <a:latin typeface="Bell MT" panose="02020503060305020303" pitchFamily="18" charset="0"/>
                      <a:cs typeface="BrowalliaUPC" panose="020B0604020202020204" pitchFamily="34" charset="-34"/>
                    </a:rPr>
                    <a:t>the Condorcet winner.</a:t>
                  </a:r>
                </a:p>
              </p:txBody>
            </p:sp>
          </mc:Choice>
          <mc:Fallback xmlns="">
            <p:sp>
              <p:nvSpPr>
                <p:cNvPr id="18" name="Прямоугольник 1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95588" y="5471275"/>
                  <a:ext cx="8208912" cy="900867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 l="-790" b="-11310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9" name="Прямоугольник 18"/>
            <p:cNvSpPr/>
            <p:nvPr/>
          </p:nvSpPr>
          <p:spPr>
            <a:xfrm>
              <a:off x="591041" y="5301208"/>
              <a:ext cx="8208912" cy="45427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0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Bell MT" panose="02020503060305020303" pitchFamily="18" charset="0"/>
                  <a:cs typeface="BrowalliaUPC" panose="020B0604020202020204" pitchFamily="34" charset="-34"/>
                </a:rPr>
                <a:t>The majority rule</a:t>
              </a:r>
              <a:endParaRPr lang="ru-RU" sz="2000" dirty="0">
                <a:solidFill>
                  <a:schemeClr val="tx1">
                    <a:lumMod val="75000"/>
                    <a:lumOff val="25000"/>
                  </a:schemeClr>
                </a:solidFill>
                <a:cs typeface="BrowalliaUPC" panose="020B0604020202020204" pitchFamily="34" charset="-34"/>
              </a:endParaRPr>
            </a:p>
          </p:txBody>
        </p:sp>
      </p:grpSp>
      <p:sp>
        <p:nvSpPr>
          <p:cNvPr id="8" name="Прямоугольник 7"/>
          <p:cNvSpPr/>
          <p:nvPr/>
        </p:nvSpPr>
        <p:spPr>
          <a:xfrm>
            <a:off x="173414" y="3181198"/>
            <a:ext cx="62048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latin typeface="Bell MT" panose="02020503060305020303" pitchFamily="18" charset="0"/>
                <a:cs typeface="BrowalliaUPC" panose="020B0604020202020204" pitchFamily="34" charset="-34"/>
              </a:rPr>
              <a:t>Ancient idea: </a:t>
            </a:r>
            <a:r>
              <a:rPr lang="en-US" sz="2000" dirty="0" smtClean="0">
                <a:latin typeface="Bell MT" panose="02020503060305020303" pitchFamily="18" charset="0"/>
                <a:cs typeface="BrowalliaUPC" panose="020B0604020202020204" pitchFamily="34" charset="-34"/>
              </a:rPr>
              <a:t>select </a:t>
            </a:r>
            <a:r>
              <a:rPr lang="en-US" sz="2000" dirty="0">
                <a:latin typeface="Bell MT" panose="02020503060305020303" pitchFamily="18" charset="0"/>
                <a:cs typeface="BrowalliaUPC" panose="020B0604020202020204" pitchFamily="34" charset="-34"/>
              </a:rPr>
              <a:t>an alternative that is the best from the majority’s point of </a:t>
            </a:r>
            <a:r>
              <a:rPr lang="en-US" sz="2000" dirty="0" smtClean="0">
                <a:latin typeface="Bell MT" panose="02020503060305020303" pitchFamily="18" charset="0"/>
                <a:cs typeface="BrowalliaUPC" panose="020B0604020202020204" pitchFamily="34" charset="-34"/>
              </a:rPr>
              <a:t>view </a:t>
            </a:r>
            <a:endParaRPr lang="en-US" sz="2000" dirty="0">
              <a:latin typeface="Bell MT" panose="02020503060305020303" pitchFamily="18" charset="0"/>
              <a:cs typeface="BrowalliaUPC" panose="020B0604020202020204" pitchFamily="34" charset="-34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Прямоугольник 10"/>
              <p:cNvSpPr/>
              <p:nvPr/>
            </p:nvSpPr>
            <p:spPr>
              <a:xfrm>
                <a:off x="323528" y="5917922"/>
                <a:ext cx="7848872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b="1" dirty="0" smtClean="0">
                    <a:latin typeface="Bell MT" panose="02020503060305020303" pitchFamily="18" charset="0"/>
                  </a:rPr>
                  <a:t>Bad news:</a:t>
                </a:r>
                <a:r>
                  <a:rPr lang="en-US" dirty="0" smtClean="0">
                    <a:latin typeface="Bell MT" panose="02020503060305020303" pitchFamily="18" charset="0"/>
                  </a:rPr>
                  <a:t> For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>
                            <a:latin typeface="Cambria Math"/>
                          </a:rPr>
                          <m:t>𝐴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&gt;</m:t>
                    </m:r>
                    <m:r>
                      <a:rPr lang="en-US" b="0" i="1">
                        <a:latin typeface="Cambria Math"/>
                      </a:rPr>
                      <m:t>2</m:t>
                    </m:r>
                  </m:oMath>
                </a14:m>
                <a:r>
                  <a:rPr lang="en-US" dirty="0" smtClean="0">
                    <a:latin typeface="Bell MT" panose="02020503060305020303" pitchFamily="18" charset="0"/>
                  </a:rPr>
                  <a:t> the Condorcet winner may fail to exist </a:t>
                </a:r>
                <a:endParaRPr lang="ru-RU" dirty="0"/>
              </a:p>
            </p:txBody>
          </p:sp>
        </mc:Choice>
        <mc:Fallback xmlns="">
          <p:sp>
            <p:nvSpPr>
              <p:cNvPr id="11" name="Прямоугольник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5917922"/>
                <a:ext cx="7848872" cy="369332"/>
              </a:xfrm>
              <a:prstGeom prst="rect">
                <a:avLst/>
              </a:prstGeom>
              <a:blipFill rotWithShape="1">
                <a:blip r:embed="rId5"/>
                <a:stretch>
                  <a:fillRect l="-621" t="-8333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Овальная выноска 12"/>
          <p:cNvSpPr/>
          <p:nvPr/>
        </p:nvSpPr>
        <p:spPr>
          <a:xfrm>
            <a:off x="4191859" y="-1382"/>
            <a:ext cx="3404477" cy="1385932"/>
          </a:xfrm>
          <a:prstGeom prst="wedgeEllipseCallout">
            <a:avLst>
              <a:gd name="adj1" fmla="val 51686"/>
              <a:gd name="adj2" fmla="val 78307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4668108" y="152975"/>
            <a:ext cx="342038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Majority could be irrational…</a:t>
            </a:r>
            <a:endParaRPr lang="ru-RU" sz="3200" dirty="0">
              <a:cs typeface="BrowalliaUPC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280652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  <p:bldP spid="13" grpId="0" animBg="1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-3828" y="1"/>
            <a:ext cx="9144001" cy="1052736"/>
            <a:chOff x="-1" y="0"/>
            <a:chExt cx="9144001" cy="1424785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-1" y="0"/>
              <a:ext cx="9144001" cy="1340768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aseline="-25000" dirty="0"/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1063" y="1352777"/>
              <a:ext cx="6768752" cy="7200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aseline="-25000"/>
            </a:p>
          </p:txBody>
        </p:sp>
      </p:grpSp>
      <p:sp>
        <p:nvSpPr>
          <p:cNvPr id="7" name="Заголовок 1"/>
          <p:cNvSpPr txBox="1">
            <a:spLocks/>
          </p:cNvSpPr>
          <p:nvPr/>
        </p:nvSpPr>
        <p:spPr>
          <a:xfrm>
            <a:off x="107504" y="188640"/>
            <a:ext cx="8712968" cy="1152129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000" b="1" dirty="0">
                <a:solidFill>
                  <a:schemeClr val="bg1">
                    <a:lumMod val="95000"/>
                  </a:schemeClr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Example 1: the majority rule</a:t>
            </a:r>
            <a:endParaRPr lang="ru-RU" sz="4000" b="1" dirty="0">
              <a:solidFill>
                <a:schemeClr val="bg1">
                  <a:lumMod val="95000"/>
                </a:schemeClr>
              </a:solidFill>
              <a:cs typeface="BrowalliaUPC" panose="020B0604020202020204" pitchFamily="34" charset="-34"/>
            </a:endParaRPr>
          </a:p>
          <a:p>
            <a:pPr algn="l"/>
            <a:endParaRPr lang="ru-RU" sz="4000" b="1" dirty="0">
              <a:solidFill>
                <a:schemeClr val="bg1">
                  <a:lumMod val="95000"/>
                </a:schemeClr>
              </a:solidFill>
              <a:cs typeface="BrowalliaUPC" panose="020B0604020202020204" pitchFamily="34" charset="-34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2557347"/>
              </p:ext>
            </p:extLst>
          </p:nvPr>
        </p:nvGraphicFramePr>
        <p:xfrm>
          <a:off x="503549" y="1533912"/>
          <a:ext cx="3708411" cy="1463040"/>
        </p:xfrm>
        <a:graphic>
          <a:graphicData uri="http://schemas.openxmlformats.org/drawingml/2006/table">
            <a:tbl>
              <a:tblPr firstRow="1" bandRow="1">
                <a:effectLst/>
                <a:tableStyleId>{073A0DAA-6AF3-43AB-8588-CEC1D06C72B9}</a:tableStyleId>
              </a:tblPr>
              <a:tblGrid>
                <a:gridCol w="1236137"/>
                <a:gridCol w="1236137"/>
                <a:gridCol w="1236137"/>
              </a:tblGrid>
              <a:tr h="356061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Andrey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Boris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Claire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342038">
                <a:tc>
                  <a:txBody>
                    <a:bodyPr/>
                    <a:lstStyle/>
                    <a:p>
                      <a:r>
                        <a:rPr lang="en-US" dirty="0" smtClean="0"/>
                        <a:t>Dead</a:t>
                      </a:r>
                      <a:r>
                        <a:rPr lang="en-US" baseline="0" dirty="0" smtClean="0"/>
                        <a:t> Poets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Bakunin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SPB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42038">
                <a:tc>
                  <a:txBody>
                    <a:bodyPr/>
                    <a:lstStyle/>
                    <a:p>
                      <a:r>
                        <a:rPr lang="en-US" dirty="0" smtClean="0"/>
                        <a:t>Bakunin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SPB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Dead</a:t>
                      </a:r>
                      <a:r>
                        <a:rPr lang="en-US" baseline="0" dirty="0" smtClean="0"/>
                        <a:t> Poets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42038">
                <a:tc>
                  <a:txBody>
                    <a:bodyPr/>
                    <a:lstStyle/>
                    <a:p>
                      <a:r>
                        <a:rPr lang="en-US" dirty="0" smtClean="0"/>
                        <a:t>SPB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Dead</a:t>
                      </a:r>
                      <a:r>
                        <a:rPr lang="en-US" baseline="0" dirty="0" smtClean="0"/>
                        <a:t> Poets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Bakunin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5" name="Прямоугольник 14"/>
              <p:cNvSpPr/>
              <p:nvPr/>
            </p:nvSpPr>
            <p:spPr>
              <a:xfrm>
                <a:off x="4355976" y="1582315"/>
                <a:ext cx="4695031" cy="69095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defRPr/>
                </a:pPr>
                <a:r>
                  <a:rPr lang="en-US" dirty="0" smtClean="0"/>
                  <a:t>Dead Poets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≻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𝑚𝑎𝑗</m:t>
                        </m:r>
                      </m:sub>
                    </m:sSub>
                  </m:oMath>
                </a14:m>
                <a:r>
                  <a:rPr lang="en-US" dirty="0" smtClean="0"/>
                  <a:t>  Bakunin     (A&amp;C against B)</a:t>
                </a:r>
              </a:p>
              <a:p>
                <a:pPr>
                  <a:defRPr/>
                </a:pPr>
                <a:r>
                  <a:rPr lang="en-US" dirty="0"/>
                  <a:t>Bakunin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/>
                        <a:ea typeface="Cambria Math"/>
                      </a:rPr>
                      <m:t>      </m:t>
                    </m:r>
                    <m:sSub>
                      <m:sSubPr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≻</m:t>
                        </m:r>
                      </m:e>
                      <m:sub>
                        <m:r>
                          <a:rPr lang="en-US" i="1">
                            <a:latin typeface="Cambria Math"/>
                            <a:ea typeface="Cambria Math"/>
                          </a:rPr>
                          <m:t>𝑚𝑎𝑗</m:t>
                        </m:r>
                      </m:sub>
                    </m:sSub>
                  </m:oMath>
                </a14:m>
                <a:r>
                  <a:rPr lang="en-US" dirty="0" smtClean="0"/>
                  <a:t>  SPB             (A&amp;B </a:t>
                </a:r>
                <a:r>
                  <a:rPr lang="en-US" dirty="0"/>
                  <a:t>against </a:t>
                </a:r>
                <a:r>
                  <a:rPr lang="en-US" dirty="0" smtClean="0"/>
                  <a:t>C) </a:t>
                </a:r>
                <a:endParaRPr lang="ru-RU" dirty="0"/>
              </a:p>
            </p:txBody>
          </p:sp>
        </mc:Choice>
        <mc:Fallback xmlns="">
          <p:sp>
            <p:nvSpPr>
              <p:cNvPr id="15" name="Прямоугольник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5976" y="1582315"/>
                <a:ext cx="4695031" cy="690958"/>
              </a:xfrm>
              <a:prstGeom prst="rect">
                <a:avLst/>
              </a:prstGeom>
              <a:blipFill rotWithShape="1">
                <a:blip r:embed="rId2"/>
                <a:stretch>
                  <a:fillRect l="-1169" t="-3540" b="-1061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Прямоугольник 16"/>
          <p:cNvSpPr/>
          <p:nvPr/>
        </p:nvSpPr>
        <p:spPr>
          <a:xfrm>
            <a:off x="5007876" y="2376144"/>
            <a:ext cx="36724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dirty="0" smtClean="0"/>
              <a:t>The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best cafeteria is Dead Poets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and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 SPB is the worst</a:t>
            </a:r>
            <a:r>
              <a:rPr lang="en-US" dirty="0" smtClean="0"/>
              <a:t>. Agree?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Прямоугольник 18"/>
              <p:cNvSpPr/>
              <p:nvPr/>
            </p:nvSpPr>
            <p:spPr>
              <a:xfrm>
                <a:off x="4788024" y="2996952"/>
                <a:ext cx="4788532" cy="39164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defRPr/>
                </a:pPr>
                <a:r>
                  <a:rPr lang="en-US" dirty="0" smtClean="0"/>
                  <a:t>SPB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  </m:t>
                        </m:r>
                        <m:r>
                          <a:rPr lang="en-US" i="1">
                            <a:latin typeface="Cambria Math"/>
                            <a:ea typeface="Cambria Math"/>
                          </a:rPr>
                          <m:t>≻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𝑚𝑎𝑗</m:t>
                        </m:r>
                      </m:sub>
                    </m:sSub>
                  </m:oMath>
                </a14:m>
                <a:r>
                  <a:rPr lang="en-US" dirty="0" smtClean="0"/>
                  <a:t>   Dead Poets (B&amp;C against A) </a:t>
                </a:r>
                <a:endParaRPr lang="ru-RU" dirty="0"/>
              </a:p>
            </p:txBody>
          </p:sp>
        </mc:Choice>
        <mc:Fallback xmlns="">
          <p:sp>
            <p:nvSpPr>
              <p:cNvPr id="19" name="Прямоугольник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8024" y="2996952"/>
                <a:ext cx="4788532" cy="391646"/>
              </a:xfrm>
              <a:prstGeom prst="rect">
                <a:avLst/>
              </a:prstGeom>
              <a:blipFill rotWithShape="1">
                <a:blip r:embed="rId3"/>
                <a:stretch>
                  <a:fillRect l="-1018" t="-6250" b="-2031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1" name="Группа 20"/>
          <p:cNvGrpSpPr/>
          <p:nvPr/>
        </p:nvGrpSpPr>
        <p:grpSpPr>
          <a:xfrm>
            <a:off x="1403648" y="3748241"/>
            <a:ext cx="6048672" cy="1251198"/>
            <a:chOff x="595588" y="5155173"/>
            <a:chExt cx="8208912" cy="1145372"/>
          </a:xfrm>
        </p:grpSpPr>
        <p:sp>
          <p:nvSpPr>
            <p:cNvPr id="22" name="Прямоугольник 21"/>
            <p:cNvSpPr/>
            <p:nvPr/>
          </p:nvSpPr>
          <p:spPr>
            <a:xfrm>
              <a:off x="595588" y="5471274"/>
              <a:ext cx="8208912" cy="82927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Bell MT" panose="02020503060305020303" pitchFamily="18" charset="0"/>
                  <a:cs typeface="BrowalliaUPC" panose="020B0604020202020204" pitchFamily="34" charset="-34"/>
                </a:rPr>
                <a:t>Majority may have irrational (i.e., non-transitive) preferences.</a:t>
              </a:r>
            </a:p>
            <a:p>
              <a:r>
                <a:rPr lang="en-US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Bell MT" panose="02020503060305020303" pitchFamily="18" charset="0"/>
                  <a:cs typeface="BrowalliaUPC" panose="020B0604020202020204" pitchFamily="34" charset="-34"/>
                </a:rPr>
                <a:t>Corollary: </a:t>
              </a:r>
              <a:r>
                <a:rPr lang="en-US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Bell MT" panose="02020503060305020303" pitchFamily="18" charset="0"/>
                  <a:cs typeface="BrowalliaUPC" panose="020B0604020202020204" pitchFamily="34" charset="-34"/>
                </a:rPr>
                <a:t>no Condorcet winner</a:t>
              </a:r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595588" y="5155173"/>
              <a:ext cx="8208912" cy="31610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8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BrowalliaUPC" panose="020B0604020202020204" pitchFamily="34" charset="-34"/>
                  <a:cs typeface="BrowalliaUPC" panose="020B0604020202020204" pitchFamily="34" charset="-34"/>
                </a:rPr>
                <a:t>Condorcet paradox:</a:t>
              </a:r>
              <a:endParaRPr lang="ru-RU" sz="2800" b="1" dirty="0">
                <a:solidFill>
                  <a:schemeClr val="tx1">
                    <a:lumMod val="75000"/>
                    <a:lumOff val="25000"/>
                  </a:schemeClr>
                </a:solidFill>
                <a:cs typeface="BrowalliaUPC" panose="020B0604020202020204" pitchFamily="34" charset="-34"/>
              </a:endParaRPr>
            </a:p>
          </p:txBody>
        </p:sp>
      </p:grpSp>
      <p:sp>
        <p:nvSpPr>
          <p:cNvPr id="24" name="Прямоугольник 23"/>
          <p:cNvSpPr/>
          <p:nvPr/>
        </p:nvSpPr>
        <p:spPr>
          <a:xfrm>
            <a:off x="354385" y="5229200"/>
            <a:ext cx="7984504" cy="10156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Remark:  </a:t>
            </a:r>
            <a:endParaRPr lang="en-US" sz="2000" b="1" dirty="0" smtClean="0">
              <a:solidFill>
                <a:schemeClr val="bg1"/>
              </a:solidFill>
              <a:latin typeface="BrowalliaUPC" panose="020B0604020202020204" pitchFamily="34" charset="-34"/>
              <a:cs typeface="BrowalliaUPC" panose="020B0604020202020204" pitchFamily="34" charset="-34"/>
            </a:endParaRPr>
          </a:p>
          <a:p>
            <a:pPr>
              <a:defRPr/>
            </a:pP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If a non-binary decision is made by the sequence of pairwise comparisons, the results depend on the sequence (see historical examples in </a:t>
            </a: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С.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 </a:t>
            </a: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Николенко 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“</a:t>
            </a: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Теория экономических механизмов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”)</a:t>
            </a:r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.</a:t>
            </a:r>
            <a:endParaRPr lang="en-US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274863" y="1196752"/>
            <a:ext cx="28572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defRPr/>
            </a:pPr>
            <a:r>
              <a:rPr lang="en-US" b="1" dirty="0" smtClean="0"/>
              <a:t>Preferences of the majority: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849818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7" grpId="0"/>
      <p:bldP spid="19" grpId="0"/>
      <p:bldP spid="24" grpId="0" animBg="1"/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1556</TotalTime>
  <Words>1552</Words>
  <Application>Microsoft Office PowerPoint</Application>
  <PresentationFormat>Экран (4:3)</PresentationFormat>
  <Paragraphs>397</Paragraphs>
  <Slides>19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Mechanism Design</vt:lpstr>
      <vt:lpstr>What is MD?</vt:lpstr>
      <vt:lpstr>Goals of designer. Examples: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123</cp:revision>
  <dcterms:created xsi:type="dcterms:W3CDTF">2017-09-01T08:58:01Z</dcterms:created>
  <dcterms:modified xsi:type="dcterms:W3CDTF">2017-09-06T13:11:31Z</dcterms:modified>
</cp:coreProperties>
</file>